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a9fd441b78714395" /><Relationship Type="http://schemas.openxmlformats.org/officeDocument/2006/relationships/extended-properties" Target="/docProps/app.xml" Id="R2dbfa70876e64027" /><Relationship Type="http://schemas.openxmlformats.org/officeDocument/2006/relationships/officeDocument" Target="/ppt/presentation.xml" Id="Rd243cc1eeb954ed3" /></Relationships>
</file>

<file path=ppt/presentation.xml><?xml version="1.0" encoding="utf-8"?>
<p:presentation xmlns:p="http://schemas.openxmlformats.org/presentationml/2006/main">
  <p:sldMasterIdLst>
    <p:sldMasterId xmlns:r="http://schemas.openxmlformats.org/officeDocument/2006/relationships" id="2147483648" r:id="Rddf558a72fc645b3"/>
  </p:sldMasterIdLst>
  <p:notesMasterIdLst>
    <p:notesMasterId xmlns:r="http://schemas.openxmlformats.org/officeDocument/2006/relationships" r:id="R4b9bc0ba67584303"/>
  </p:notesMasterIdLst>
  <p:sldIdLst>
    <p:sldId xmlns:r="http://schemas.openxmlformats.org/officeDocument/2006/relationships" id="256" r:id="Ra280e44600da41d5"/>
    <p:sldId xmlns:r="http://schemas.openxmlformats.org/officeDocument/2006/relationships" id="257" r:id="R27d01d6f48ff448b"/>
    <p:sldId xmlns:r="http://schemas.openxmlformats.org/officeDocument/2006/relationships" id="258" r:id="Rf4ddf225813948f1"/>
    <p:sldId xmlns:r="http://schemas.openxmlformats.org/officeDocument/2006/relationships" id="259" r:id="R00367e4c4e2a4f81"/>
    <p:sldId xmlns:r="http://schemas.openxmlformats.org/officeDocument/2006/relationships" id="260" r:id="R4b32ae2aabd14404"/>
    <p:sldId xmlns:r="http://schemas.openxmlformats.org/officeDocument/2006/relationships" id="261" r:id="Rb91e2e3cb21148d8"/>
    <p:sldId xmlns:r="http://schemas.openxmlformats.org/officeDocument/2006/relationships" id="262" r:id="R2fb564cac78649c6"/>
    <p:sldId xmlns:r="http://schemas.openxmlformats.org/officeDocument/2006/relationships" id="263" r:id="R1a1eb0ba3d2e4b40"/>
    <p:sldId xmlns:r="http://schemas.openxmlformats.org/officeDocument/2006/relationships" id="264" r:id="Rd754108ffed6405e"/>
    <p:sldId xmlns:r="http://schemas.openxmlformats.org/officeDocument/2006/relationships" id="265" r:id="Rc1ebe8fc2d304573"/>
    <p:sldId xmlns:r="http://schemas.openxmlformats.org/officeDocument/2006/relationships" id="266" r:id="Re3927dda0fd7426a"/>
    <p:sldId xmlns:r="http://schemas.openxmlformats.org/officeDocument/2006/relationships" id="267" r:id="R40e1a1ef0ec24094"/>
    <p:sldId xmlns:r="http://schemas.openxmlformats.org/officeDocument/2006/relationships" id="268" r:id="R4708bfda6a6b48b1"/>
    <p:sldId xmlns:r="http://schemas.openxmlformats.org/officeDocument/2006/relationships" id="269" r:id="R0d5c700ee5b74b24"/>
    <p:sldId xmlns:r="http://schemas.openxmlformats.org/officeDocument/2006/relationships" id="270" r:id="R073c063e30e641bc"/>
    <p:sldId xmlns:r="http://schemas.openxmlformats.org/officeDocument/2006/relationships" id="271" r:id="R4a05ca6fbe114677"/>
    <p:sldId xmlns:r="http://schemas.openxmlformats.org/officeDocument/2006/relationships" id="272" r:id="R4b7be8d2648e4293"/>
    <p:sldId xmlns:r="http://schemas.openxmlformats.org/officeDocument/2006/relationships" id="273" r:id="R289bc89779334323"/>
    <p:sldId xmlns:r="http://schemas.openxmlformats.org/officeDocument/2006/relationships" id="274" r:id="Rd55532ba991f42d8"/>
    <p:sldId xmlns:r="http://schemas.openxmlformats.org/officeDocument/2006/relationships" id="275" r:id="Raf4c6e646b514b3c"/>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e3c6216e0af44f9f" /><Relationship Type="http://schemas.openxmlformats.org/officeDocument/2006/relationships/slideMaster" Target="/ppt/slideMasters/slideMaster1.xml" Id="Rddf558a72fc645b3" /><Relationship Type="http://schemas.openxmlformats.org/officeDocument/2006/relationships/notesMaster" Target="/ppt/notesMasters/notesMaster1.xml" Id="R4b9bc0ba67584303" /><Relationship Type="http://schemas.openxmlformats.org/officeDocument/2006/relationships/presProps" Target="/ppt/presProps.xml" Id="R530e3fe411134947" /><Relationship Type="http://schemas.openxmlformats.org/officeDocument/2006/relationships/tableStyles" Target="/ppt/tableStyles.xml" Id="R264a7970860745f0" /><Relationship Type="http://schemas.openxmlformats.org/officeDocument/2006/relationships/slide" Target="/ppt/slides/slide1.xml" Id="Ra280e44600da41d5" /><Relationship Type="http://schemas.openxmlformats.org/officeDocument/2006/relationships/slide" Target="/ppt/slides/slide2.xml" Id="R27d01d6f48ff448b" /><Relationship Type="http://schemas.openxmlformats.org/officeDocument/2006/relationships/slide" Target="/ppt/slides/slide3.xml" Id="Rf4ddf225813948f1" /><Relationship Type="http://schemas.openxmlformats.org/officeDocument/2006/relationships/slide" Target="/ppt/slides/slide4.xml" Id="R00367e4c4e2a4f81" /><Relationship Type="http://schemas.openxmlformats.org/officeDocument/2006/relationships/slide" Target="/ppt/slides/slide5.xml" Id="R4b32ae2aabd14404" /><Relationship Type="http://schemas.openxmlformats.org/officeDocument/2006/relationships/slide" Target="/ppt/slides/slide6.xml" Id="Rb91e2e3cb21148d8" /><Relationship Type="http://schemas.openxmlformats.org/officeDocument/2006/relationships/slide" Target="/ppt/slides/slide7.xml" Id="R2fb564cac78649c6" /><Relationship Type="http://schemas.openxmlformats.org/officeDocument/2006/relationships/slide" Target="/ppt/slides/slide8.xml" Id="R1a1eb0ba3d2e4b40" /><Relationship Type="http://schemas.openxmlformats.org/officeDocument/2006/relationships/slide" Target="/ppt/slides/slide9.xml" Id="Rd754108ffed6405e" /><Relationship Type="http://schemas.openxmlformats.org/officeDocument/2006/relationships/slide" Target="/ppt/slides/slide10.xml" Id="Rc1ebe8fc2d304573" /><Relationship Type="http://schemas.openxmlformats.org/officeDocument/2006/relationships/slide" Target="/ppt/slides/slide11.xml" Id="Re3927dda0fd7426a" /><Relationship Type="http://schemas.openxmlformats.org/officeDocument/2006/relationships/slide" Target="/ppt/slides/slide12.xml" Id="R40e1a1ef0ec24094" /><Relationship Type="http://schemas.openxmlformats.org/officeDocument/2006/relationships/slide" Target="/ppt/slides/slide13.xml" Id="R4708bfda6a6b48b1" /><Relationship Type="http://schemas.openxmlformats.org/officeDocument/2006/relationships/slide" Target="/ppt/slides/slide14.xml" Id="R0d5c700ee5b74b24" /><Relationship Type="http://schemas.openxmlformats.org/officeDocument/2006/relationships/slide" Target="/ppt/slides/slide15.xml" Id="R073c063e30e641bc" /><Relationship Type="http://schemas.openxmlformats.org/officeDocument/2006/relationships/slide" Target="/ppt/slides/slide16.xml" Id="R4a05ca6fbe114677" /><Relationship Type="http://schemas.openxmlformats.org/officeDocument/2006/relationships/slide" Target="/ppt/slides/slide17.xml" Id="R4b7be8d2648e4293" /><Relationship Type="http://schemas.openxmlformats.org/officeDocument/2006/relationships/slide" Target="/ppt/slides/slide18.xml" Id="R289bc89779334323" /><Relationship Type="http://schemas.openxmlformats.org/officeDocument/2006/relationships/slide" Target="/ppt/slides/slide19.xml" Id="Rd55532ba991f42d8" /><Relationship Type="http://schemas.openxmlformats.org/officeDocument/2006/relationships/slide" Target="/ppt/slides/slide20.xml" Id="Raf4c6e646b514b3c"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caa71314766f47fb"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789327cc7904c31" /><Relationship Type="http://schemas.openxmlformats.org/officeDocument/2006/relationships/notesMaster" Target="/ppt/notesMasters/notesMaster1.xml" Id="Ra73addcd73fd4a4a"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05a73eb1b7434654" /><Relationship Type="http://schemas.openxmlformats.org/officeDocument/2006/relationships/notesMaster" Target="/ppt/notesMasters/notesMaster1.xml" Id="Rf2f856ef00294323"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49af06be753d48ad" /><Relationship Type="http://schemas.openxmlformats.org/officeDocument/2006/relationships/notesMaster" Target="/ppt/notesMasters/notesMaster1.xml" Id="R21178c6882394758"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8edd31da05674221" /><Relationship Type="http://schemas.openxmlformats.org/officeDocument/2006/relationships/notesMaster" Target="/ppt/notesMasters/notesMaster1.xml" Id="R84077a80944845f1"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53250c73333f47d2" /><Relationship Type="http://schemas.openxmlformats.org/officeDocument/2006/relationships/notesMaster" Target="/ppt/notesMasters/notesMaster1.xml" Id="R285ae6561e1f4aad"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b1dfefaf5c414285" /><Relationship Type="http://schemas.openxmlformats.org/officeDocument/2006/relationships/notesMaster" Target="/ppt/notesMasters/notesMaster1.xml" Id="Re09c9a040d2d4812"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959ab29ace45496e" /><Relationship Type="http://schemas.openxmlformats.org/officeDocument/2006/relationships/notesMaster" Target="/ppt/notesMasters/notesMaster1.xml" Id="Rd8acbd1922fa429b"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c39c81d416284f2d" /><Relationship Type="http://schemas.openxmlformats.org/officeDocument/2006/relationships/notesMaster" Target="/ppt/notesMasters/notesMaster1.xml" Id="Ra1f6ed8fc1c6471c"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b7eacc46b8cd43c8" /><Relationship Type="http://schemas.openxmlformats.org/officeDocument/2006/relationships/notesMaster" Target="/ppt/notesMasters/notesMaster1.xml" Id="Re2ba4cc92e0d4de0"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bae386991c5e4eb5" /><Relationship Type="http://schemas.openxmlformats.org/officeDocument/2006/relationships/notesMaster" Target="/ppt/notesMasters/notesMaster1.xml" Id="Rb29008eb875149ee"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b57e37e7dcb54bd9" /><Relationship Type="http://schemas.openxmlformats.org/officeDocument/2006/relationships/notesMaster" Target="/ppt/notesMasters/notesMaster1.xml" Id="R048ea486e02b4f42" /></Relationships>
</file>

<file path=ppt/notesSlides/_rels/notesSlide2.xml.rels>&#65279;<?xml version="1.0" encoding="utf-8"?><Relationships xmlns="http://schemas.openxmlformats.org/package/2006/relationships"><Relationship Type="http://schemas.openxmlformats.org/officeDocument/2006/relationships/slide" Target="/ppt/slides/slide2.xml" Id="Re5132286b8e54fd4" /><Relationship Type="http://schemas.openxmlformats.org/officeDocument/2006/relationships/notesMaster" Target="/ppt/notesMasters/notesMaster1.xml" Id="R08e054d0983e49aa"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2c550a4ad7fc40c4" /><Relationship Type="http://schemas.openxmlformats.org/officeDocument/2006/relationships/notesMaster" Target="/ppt/notesMasters/notesMaster1.xml" Id="Re17911e710244d6c" /></Relationships>
</file>

<file path=ppt/notesSlides/_rels/notesSlide3.xml.rels>&#65279;<?xml version="1.0" encoding="utf-8"?><Relationships xmlns="http://schemas.openxmlformats.org/package/2006/relationships"><Relationship Type="http://schemas.openxmlformats.org/officeDocument/2006/relationships/slide" Target="/ppt/slides/slide3.xml" Id="R20f6880aa8014658" /><Relationship Type="http://schemas.openxmlformats.org/officeDocument/2006/relationships/notesMaster" Target="/ppt/notesMasters/notesMaster1.xml" Id="Rfe46e353d73049df" /></Relationships>
</file>

<file path=ppt/notesSlides/_rels/notesSlide4.xml.rels>&#65279;<?xml version="1.0" encoding="utf-8"?><Relationships xmlns="http://schemas.openxmlformats.org/package/2006/relationships"><Relationship Type="http://schemas.openxmlformats.org/officeDocument/2006/relationships/slide" Target="/ppt/slides/slide4.xml" Id="R619b3f51e9384321" /><Relationship Type="http://schemas.openxmlformats.org/officeDocument/2006/relationships/notesMaster" Target="/ppt/notesMasters/notesMaster1.xml" Id="Rccbb1bc682064b09" /></Relationships>
</file>

<file path=ppt/notesSlides/_rels/notesSlide5.xml.rels>&#65279;<?xml version="1.0" encoding="utf-8"?><Relationships xmlns="http://schemas.openxmlformats.org/package/2006/relationships"><Relationship Type="http://schemas.openxmlformats.org/officeDocument/2006/relationships/slide" Target="/ppt/slides/slide5.xml" Id="R72e3ddeef02f48e5" /><Relationship Type="http://schemas.openxmlformats.org/officeDocument/2006/relationships/notesMaster" Target="/ppt/notesMasters/notesMaster1.xml" Id="R6d1ac354b5454eb4" /></Relationships>
</file>

<file path=ppt/notesSlides/_rels/notesSlide6.xml.rels>&#65279;<?xml version="1.0" encoding="utf-8"?><Relationships xmlns="http://schemas.openxmlformats.org/package/2006/relationships"><Relationship Type="http://schemas.openxmlformats.org/officeDocument/2006/relationships/slide" Target="/ppt/slides/slide6.xml" Id="R86f979df97c4435a" /><Relationship Type="http://schemas.openxmlformats.org/officeDocument/2006/relationships/notesMaster" Target="/ppt/notesMasters/notesMaster1.xml" Id="Rd3df155762e24fc4" /></Relationships>
</file>

<file path=ppt/notesSlides/_rels/notesSlide7.xml.rels>&#65279;<?xml version="1.0" encoding="utf-8"?><Relationships xmlns="http://schemas.openxmlformats.org/package/2006/relationships"><Relationship Type="http://schemas.openxmlformats.org/officeDocument/2006/relationships/slide" Target="/ppt/slides/slide7.xml" Id="Ra3269c9c040948df" /><Relationship Type="http://schemas.openxmlformats.org/officeDocument/2006/relationships/notesMaster" Target="/ppt/notesMasters/notesMaster1.xml" Id="R17eeb71f42894ea7" /></Relationships>
</file>

<file path=ppt/notesSlides/_rels/notesSlide8.xml.rels>&#65279;<?xml version="1.0" encoding="utf-8"?><Relationships xmlns="http://schemas.openxmlformats.org/package/2006/relationships"><Relationship Type="http://schemas.openxmlformats.org/officeDocument/2006/relationships/slide" Target="/ppt/slides/slide8.xml" Id="R877993961fed40ed" /><Relationship Type="http://schemas.openxmlformats.org/officeDocument/2006/relationships/notesMaster" Target="/ppt/notesMasters/notesMaster1.xml" Id="Rb2629d98bd4b46bb" /></Relationships>
</file>

<file path=ppt/notesSlides/_rels/notesSlide9.xml.rels>&#65279;<?xml version="1.0" encoding="utf-8"?><Relationships xmlns="http://schemas.openxmlformats.org/package/2006/relationships"><Relationship Type="http://schemas.openxmlformats.org/officeDocument/2006/relationships/slide" Target="/ppt/slides/slide9.xml" Id="R5d64f6f460164835" /><Relationship Type="http://schemas.openxmlformats.org/officeDocument/2006/relationships/notesMaster" Target="/ppt/notesMasters/notesMaster1.xml" Id="R13e0be5d8d3a40c3"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Open with the idea that fueling safety is not a single rule. It is a linked sequence. State that this portfolio demo supplements, but does not replace, airport, operator, aircraft, and fire code procedures.</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a:p xmlns:a="http://schemas.openxmlformats.org/drawingml/2006/main">
            <a:r>
              <a:t>• Original image generated for this portfolio concept on 2026-08-19.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Use the NTSB alert to explain why DEF and FSII storage and labeling matter. Keep the focus on positive controls. Separate storage, unmistakable labeling, restricted handling, and immediate isolation when contamination is suspected.</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a:p xmlns:a="http://schemas.openxmlformats.org/drawingml/2006/main">
            <a:r>
              <a:t>• https://www.ntsb.gov/advocacy/safety-alerts/Documents/SA-079.pdf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Clarify the difference between bonding and grounding based on local procedures. The learning point here is sequence. The approved bond is established before the fueling connection and maintained until the connection is removed.</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a:p xmlns:a="http://schemas.openxmlformats.org/drawingml/2006/main">
            <a:r>
              <a:t>• Original image generated for this portfolio concept on 2026-08-19.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Use the diagram to discuss local vehicle placement rules, interlocks, chocks, parking requirements, emergency shutoff access, and separation distances. Do not teach a universal distance. Refer learners to the airport and operator standard.</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Walk through the sequence at a high level. Ask learners to name the operator specific checklist or control used at each step. Avoid substituting this demo for equipment specific hands on instruction.</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Ask learners what normal looks like at the control point. Then ask what changes would be visible, audible, or communicated. Connect answers to the stop triggers on the next slide.</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a:p xmlns:a="http://schemas.openxmlformats.org/drawingml/2006/main">
            <a:r>
              <a:t>• Original image generated for this portfolio concept on 2026-08-19.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Have learners commit to selections before revealing. The stop conditions are A, B, D, and F. C and E describe normal conditions, but local procedures always govern.</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Review why each true condition breaks control. Reinforce that local lightning, weather, passenger, and emergency requirements may add other stop conditions.</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Ask learners to identify the first action, not every action. The safe path is B. Stop the source before approaching containment. Then protect people, notify, and respond within training and local procedures.</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a:p xmlns:a="http://schemas.openxmlformats.org/drawingml/2006/main">
            <a:r>
              <a:t>• Original image generated for this portfolio concept on 2026-08-19.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Explain that spill response training defines who may contain, what PPE and materials are required, and when aircraft rescue and firefighting support is needed. This feedback focuses only on the first decision.</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Use this action sequence as a memory aid. Ask learners to name the actual emergency shutoff, radio call, spill threshold, and response contact at their airport.</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Ask the group which barrier is easiest to skip under schedule pressure. Use their answers to introduce the five step sequence. Select Start the Demo in slide show mode to continue.</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https://www.ecfr.gov/current/title-14/chapter-I/subchapter-G/part-139/subpart-D/section-139.321</a:t>
            </a:r>
          </a:p>
          <a:p xmlns:a="http://schemas.openxmlformats.org/drawingml/2006/main">
            <a:r>
              <a:t>• https://www.faa.gov/documentLibrary/media/Advisory_Circular/150-5230-4C-Aircraft-Fuel-20260617.pdf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Close by asking each learner to name one condition that would make them pause a fueling job. Remind the audience that this deck is a portfolio demo and not an approved United Airlines training course.</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a:p xmlns:a="http://schemas.openxmlformats.org/drawingml/2006/main">
            <a:r>
              <a:t>• https://www.ecfr.gov/current/title-14/chapter-I/subchapter-G/part-139/subpart-D/section-139.321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This slide is the persistent navigation point for the self guided version. In live delivery, use it as a section map. Each stage is clickable in slide show mode.</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Give learners 30 seconds to scan the image. Ask them to describe what they see before naming the rule. Select any question marker or Reveal All Four to continue.</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a:p xmlns:a="http://schemas.openxmlformats.org/drawingml/2006/main">
            <a:r>
              <a:t>• Original image generated for this portfolio concept on 2026-08-19.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Confirm all four hazards. Emphasize that the goal is not to collect violations. The goal is to make the stop or pause decision before fuel moves.</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a:p xmlns:a="http://schemas.openxmlformats.org/drawingml/2006/main">
            <a:r>
              <a:t>• Original image generated for this portfolio concept on 2026-08-19.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Ask learners to choose without discussion first. Then invite one person from each choice to explain the decision. The correct choice is Pause because PPE and vehicle movement risks are not controlled.</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a:p xmlns:a="http://schemas.openxmlformats.org/drawingml/2006/main">
            <a:r>
              <a:t>• Original image generated for this portfolio concept on 2026-08-19.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Connect the feedback to stop work authority. A schedule delay is visible. An uncontrolled hazard may be less visible, but it still changes the decision.</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Reinforce the language of a safety pause. Supervisors should support the decision and help remove the condition rather than simply telling the employee to work around it.</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Facilitator guidance:</a:t>
            </a:r>
          </a:p>
          <a:p xmlns:a="http://schemas.openxmlformats.org/drawingml/2006/main">
            <a:r>
              <a:t>Ask who owns each verification point in the local process. The FAA fuel safety curriculum identifies aircraft registration, fuel type and grade, volume and distribution, and additives as components of a correct fuel order.</a:t>
            </a:r>
          </a:p>
          <a:p xmlns:a="http://schemas.openxmlformats.org/drawingml/2006/main">
            <a:r>
              <a:t/>
            </a:r>
          </a:p>
          <a:p xmlns:a="http://schemas.openxmlformats.org/drawingml/2006/main">
            <a:r>
              <a:t>Self guided cue:</a:t>
            </a:r>
          </a:p>
          <a:p xmlns:a="http://schemas.openxmlformats.org/drawingml/2006/main">
            <a:r>
              <a:t>Use the on screen controls or PowerPoint navigation to continue.</a:t>
            </a:r>
          </a:p>
          <a:p xmlns:a="http://schemas.openxmlformats.org/drawingml/2006/main">
            <a:r>
              <a:t/>
            </a:r>
          </a:p>
          <a:p xmlns:a="http://schemas.openxmlformats.org/drawingml/2006/main">
            <a:r>
              <a:t>[Sources]</a:t>
            </a:r>
          </a:p>
          <a:p xmlns:a="http://schemas.openxmlformats.org/drawingml/2006/main">
            <a:r>
              <a:t>• https://www.united.com/icons/icon-512x512.png</a:t>
            </a:r>
          </a:p>
          <a:p xmlns:a="http://schemas.openxmlformats.org/drawingml/2006/main">
            <a:r>
              <a:t>• https://www.faa.gov/documentLibrary/media/Advisory_Circular/150-5230-4C-Aircraft-Fuel-20260617.pdf</a:t>
            </a:r>
          </a:p>
          <a:p xmlns:a="http://schemas.openxmlformats.org/drawingml/2006/main">
            <a:r>
              <a:t>• Original image generated for this portfolio concept on 2026-08-19.</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d2626cd9e46444ec"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36d96e851e8844b0" /><Relationship Type="http://schemas.openxmlformats.org/officeDocument/2006/relationships/slideLayout" Target="/ppt/slideLayouts/slideLayout1.xml" Id="Rcbbb83b7932841a4"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cbbb83b7932841a4"/>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490e1b7a3a5e40ce" /><Relationship Type="http://schemas.openxmlformats.org/officeDocument/2006/relationships/image" Target="/ppt/media/image.png" Id="R972d12bbdb8c4948" /><Relationship Type="http://schemas.openxmlformats.org/officeDocument/2006/relationships/image" Target="/ppt/media/image.jpeg" Id="R0d0526cc06b74179" /><Relationship Type="http://schemas.openxmlformats.org/officeDocument/2006/relationships/notesSlide" Target="/ppt/notesSlides/notesSlide1.xml" Id="Rd0b4191cd81242bc"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095c3a0ab0b3493d" /><Relationship Type="http://schemas.openxmlformats.org/officeDocument/2006/relationships/image" Target="/ppt/media/image9.jpeg" Id="R9925da5c24d741c2" /><Relationship Type="http://schemas.openxmlformats.org/officeDocument/2006/relationships/notesSlide" Target="/ppt/notesSlides/notesSlide10.xml" Id="Red90829c8e35432a" /><Relationship Id="rId1" Type="http://schemas.openxmlformats.org/officeDocument/2006/relationships/slide" Target="slide3.xml"/></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7634c666267b4cac" /><Relationship Type="http://schemas.openxmlformats.org/officeDocument/2006/relationships/image" Target="/ppt/media/image10.jpeg" Id="Raf0096f929264e2a" /><Relationship Type="http://schemas.openxmlformats.org/officeDocument/2006/relationships/image" Target="/ppt/media/image6.png" Id="R6670b360959747c6" /><Relationship Type="http://schemas.openxmlformats.org/officeDocument/2006/relationships/notesSlide" Target="/ppt/notesSlides/notesSlide11.xml" Id="R8c3bb8205f324c2d" /><Relationship Id="rId1" Type="http://schemas.openxmlformats.org/officeDocument/2006/relationships/slide" Target="slide3.xml"/></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0e5b7d02de254bc2" /><Relationship Type="http://schemas.openxmlformats.org/officeDocument/2006/relationships/image" Target="/ppt/media/image11.jpeg" Id="R54850436ef7147cb" /><Relationship Type="http://schemas.openxmlformats.org/officeDocument/2006/relationships/notesSlide" Target="/ppt/notesSlides/notesSlide12.xml" Id="R27def03b12aa4c8b" /><Relationship Id="rId1" Type="http://schemas.openxmlformats.org/officeDocument/2006/relationships/slide" Target="slide3.xml"/></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7eb54a3c393d41e0" /><Relationship Type="http://schemas.openxmlformats.org/officeDocument/2006/relationships/image" Target="/ppt/media/image12.jpeg" Id="R62342875b5794075" /><Relationship Type="http://schemas.openxmlformats.org/officeDocument/2006/relationships/notesSlide" Target="/ppt/notesSlides/notesSlide13.xml" Id="Rcf5198fecf0a45d5" /><Relationship Id="rId1" Type="http://schemas.openxmlformats.org/officeDocument/2006/relationships/slide" Target="slide3.xml"/></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624a2f3895524bb7" /><Relationship Type="http://schemas.openxmlformats.org/officeDocument/2006/relationships/image" Target="/ppt/media/image7.png" Id="Ra609779119bb4a91" /><Relationship Type="http://schemas.openxmlformats.org/officeDocument/2006/relationships/image" Target="/ppt/media/image13.jpeg" Id="Rc23369797f254a54" /><Relationship Type="http://schemas.openxmlformats.org/officeDocument/2006/relationships/notesSlide" Target="/ppt/notesSlides/notesSlide14.xml" Id="Re95cf6e95b414ad6" /><Relationship Id="rId1" Type="http://schemas.openxmlformats.org/officeDocument/2006/relationships/slide" Target="slide3.xml"/></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820a2823b5cb4aca" /><Relationship Type="http://schemas.openxmlformats.org/officeDocument/2006/relationships/image" Target="/ppt/media/image14.jpeg" Id="Rf5f903eca4d44b5d" /><Relationship Type="http://schemas.openxmlformats.org/officeDocument/2006/relationships/notesSlide" Target="/ppt/notesSlides/notesSlide15.xml" Id="R480a9201e3b44f32" /><Relationship Id="rId1" Type="http://schemas.openxmlformats.org/officeDocument/2006/relationships/slide" Target="slide16.xml"/><Relationship Id="rId2" Type="http://schemas.openxmlformats.org/officeDocument/2006/relationships/slide" Target="slide3.xml"/></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063a9ea11bb842b0" /><Relationship Type="http://schemas.openxmlformats.org/officeDocument/2006/relationships/image" Target="/ppt/media/image15.jpeg" Id="Rd3be556db0a34d70" /><Relationship Type="http://schemas.openxmlformats.org/officeDocument/2006/relationships/notesSlide" Target="/ppt/notesSlides/notesSlide16.xml" Id="R9c12374516bf41e3" /><Relationship Id="rId1" Type="http://schemas.openxmlformats.org/officeDocument/2006/relationships/slide" Target="slide15.xml"/><Relationship Id="rId2" Type="http://schemas.openxmlformats.org/officeDocument/2006/relationships/slide" Target="slide17.xml"/><Relationship Id="rId3" Type="http://schemas.openxmlformats.org/officeDocument/2006/relationships/slide" Target="slide3.xml"/></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c73c18fd70a948cf" /><Relationship Type="http://schemas.openxmlformats.org/officeDocument/2006/relationships/image" Target="/ppt/media/image8.png" Id="Re0e67a1800804f41" /><Relationship Type="http://schemas.openxmlformats.org/officeDocument/2006/relationships/image" Target="/ppt/media/image16.jpeg" Id="Rc53fc6176b8c44e6" /><Relationship Type="http://schemas.openxmlformats.org/officeDocument/2006/relationships/notesSlide" Target="/ppt/notesSlides/notesSlide17.xml" Id="R2f1942a03e4a4bba" /><Relationship Id="rId1" Type="http://schemas.openxmlformats.org/officeDocument/2006/relationships/slide" Target="slide18.xml"/><Relationship Id="rId2" Type="http://schemas.openxmlformats.org/officeDocument/2006/relationships/slide" Target="slide19.xml"/><Relationship Id="rId3" Type="http://schemas.openxmlformats.org/officeDocument/2006/relationships/slide" Target="slide3.xml"/></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2a625ebf959b486f" /><Relationship Type="http://schemas.openxmlformats.org/officeDocument/2006/relationships/image" Target="/ppt/media/image17.jpeg" Id="R98dbb52fd04b4e59" /><Relationship Type="http://schemas.openxmlformats.org/officeDocument/2006/relationships/notesSlide" Target="/ppt/notesSlides/notesSlide18.xml" Id="R249ea89eb33f4fca" /><Relationship Id="rId1" Type="http://schemas.openxmlformats.org/officeDocument/2006/relationships/slide" Target="slide17.xml"/><Relationship Id="rId2" Type="http://schemas.openxmlformats.org/officeDocument/2006/relationships/slide" Target="slide3.xml"/></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f9bfa094e277402d" /><Relationship Type="http://schemas.openxmlformats.org/officeDocument/2006/relationships/image" Target="/ppt/media/image18.jpeg" Id="R952caf0f2b8f4d23" /><Relationship Type="http://schemas.openxmlformats.org/officeDocument/2006/relationships/notesSlide" Target="/ppt/notesSlides/notesSlide19.xml" Id="Rbe2c873773e341e0" /><Relationship Id="rId1" Type="http://schemas.openxmlformats.org/officeDocument/2006/relationships/slide" Target="slide20.xml"/><Relationship Id="rId2" Type="http://schemas.openxmlformats.org/officeDocument/2006/relationships/slide" Target="slide3.xml"/></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b731d2d98fbb41eb" /><Relationship Type="http://schemas.openxmlformats.org/officeDocument/2006/relationships/image" Target="/ppt/media/image2.jpeg" Id="R4a30b831481d40b8" /><Relationship Type="http://schemas.openxmlformats.org/officeDocument/2006/relationships/notesSlide" Target="/ppt/notesSlides/notesSlide2.xml" Id="Rd07fcdd70dcc4883" /><Relationship Id="rId1" Type="http://schemas.openxmlformats.org/officeDocument/2006/relationships/slide" Target="slide3.xml"/></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e625e1a8592a4b10" /><Relationship Type="http://schemas.openxmlformats.org/officeDocument/2006/relationships/image" Target="/ppt/media/image19.jpeg" Id="R4e74a0f981b94e3d" /><Relationship Type="http://schemas.openxmlformats.org/officeDocument/2006/relationships/notesSlide" Target="/ppt/notesSlides/notesSlide20.xml" Id="Re768764e9b054453" /><Relationship Id="rId1" Type="http://schemas.openxmlformats.org/officeDocument/2006/relationships/slide" Target="slide2.xml"/></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63b640874ba34571" /><Relationship Type="http://schemas.openxmlformats.org/officeDocument/2006/relationships/image" Target="/ppt/media/image3.jpeg" Id="Rf4535e6d2a344bbc" /><Relationship Type="http://schemas.openxmlformats.org/officeDocument/2006/relationships/notesSlide" Target="/ppt/notesSlides/notesSlide3.xml" Id="R40de8b6df2134dda" /><Relationship Id="rId1" Type="http://schemas.openxmlformats.org/officeDocument/2006/relationships/slide" Target="slide4.xml"/><Relationship Id="rId2" Type="http://schemas.openxmlformats.org/officeDocument/2006/relationships/slide" Target="slide11.xml"/><Relationship Id="rId3" Type="http://schemas.openxmlformats.org/officeDocument/2006/relationships/slide" Target="slide14.xml"/><Relationship Id="rId4" Type="http://schemas.openxmlformats.org/officeDocument/2006/relationships/slide" Target="slide15.xml"/><Relationship Id="rId5" Type="http://schemas.openxmlformats.org/officeDocument/2006/relationships/slide" Target="slide17.xml"/></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da89292ab1e64e82" /><Relationship Type="http://schemas.openxmlformats.org/officeDocument/2006/relationships/image" Target="/ppt/media/image2.png" Id="R6c79ad9c8b5d40f8" /><Relationship Type="http://schemas.openxmlformats.org/officeDocument/2006/relationships/image" Target="/ppt/media/image4.jpeg" Id="Rbbffd33532234983" /><Relationship Type="http://schemas.openxmlformats.org/officeDocument/2006/relationships/notesSlide" Target="/ppt/notesSlides/notesSlide4.xml" Id="R99db8fff6a2d4b0b" /><Relationship Id="rId1" Type="http://schemas.openxmlformats.org/officeDocument/2006/relationships/slide" Target="slide5.xml"/><Relationship Id="rId2" Type="http://schemas.openxmlformats.org/officeDocument/2006/relationships/slide" Target="slide5.xml"/><Relationship Id="rId3" Type="http://schemas.openxmlformats.org/officeDocument/2006/relationships/slide" Target="slide5.xml"/><Relationship Id="rId4" Type="http://schemas.openxmlformats.org/officeDocument/2006/relationships/slide" Target="slide5.xml"/><Relationship Id="rId5" Type="http://schemas.openxmlformats.org/officeDocument/2006/relationships/slide" Target="slide5.xml"/><Relationship Id="rId6" Type="http://schemas.openxmlformats.org/officeDocument/2006/relationships/slide" Target="slide3.xml"/></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98b10de2610249ec" /><Relationship Type="http://schemas.openxmlformats.org/officeDocument/2006/relationships/image" Target="/ppt/media/image3.png" Id="Rc9c3f22b8b5e4429" /><Relationship Type="http://schemas.openxmlformats.org/officeDocument/2006/relationships/notesSlide" Target="/ppt/notesSlides/notesSlide5.xml" Id="R5022968d271f4789" /><Relationship Id="rId1" Type="http://schemas.openxmlformats.org/officeDocument/2006/relationships/slide" Target="slide4.xml"/><Relationship Id="rId2" Type="http://schemas.openxmlformats.org/officeDocument/2006/relationships/slide" Target="slide6.xml"/><Relationship Id="rId3" Type="http://schemas.openxmlformats.org/officeDocument/2006/relationships/slide" Target="slide3.xml"/></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bd6caf98a9e44d61" /><Relationship Type="http://schemas.openxmlformats.org/officeDocument/2006/relationships/image" Target="/ppt/media/image5.jpeg" Id="R581ca5950b9d4224" /><Relationship Type="http://schemas.openxmlformats.org/officeDocument/2006/relationships/image" Target="/ppt/media/image4.png" Id="R1a228345767c4640" /><Relationship Type="http://schemas.openxmlformats.org/officeDocument/2006/relationships/notesSlide" Target="/ppt/notesSlides/notesSlide6.xml" Id="R94554510fe874843" /><Relationship Id="rId1" Type="http://schemas.openxmlformats.org/officeDocument/2006/relationships/slide" Target="slide7.xml"/><Relationship Id="rId2" Type="http://schemas.openxmlformats.org/officeDocument/2006/relationships/slide" Target="slide8.xml"/><Relationship Id="rId3" Type="http://schemas.openxmlformats.org/officeDocument/2006/relationships/slide" Target="slide3.xml"/></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4d8360b7e44a4076" /><Relationship Type="http://schemas.openxmlformats.org/officeDocument/2006/relationships/image" Target="/ppt/media/image6.jpeg" Id="R14cab00a4dd749ba" /><Relationship Type="http://schemas.openxmlformats.org/officeDocument/2006/relationships/notesSlide" Target="/ppt/notesSlides/notesSlide7.xml" Id="R916e8b5f51624546" /><Relationship Id="rId1" Type="http://schemas.openxmlformats.org/officeDocument/2006/relationships/slide" Target="slide6.xml"/><Relationship Id="rId2" Type="http://schemas.openxmlformats.org/officeDocument/2006/relationships/slide" Target="slide3.xml"/></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16f50a2a2e0b42c1" /><Relationship Type="http://schemas.openxmlformats.org/officeDocument/2006/relationships/image" Target="/ppt/media/image7.jpeg" Id="R6ad5aaf93741412a" /><Relationship Type="http://schemas.openxmlformats.org/officeDocument/2006/relationships/notesSlide" Target="/ppt/notesSlides/notesSlide8.xml" Id="R735d0bc2ecad4f47" /><Relationship Id="rId1" Type="http://schemas.openxmlformats.org/officeDocument/2006/relationships/slide" Target="slide9.xml"/><Relationship Id="rId2" Type="http://schemas.openxmlformats.org/officeDocument/2006/relationships/slide" Target="slide3.xml"/></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45cfb5c65ab34bf3" /><Relationship Type="http://schemas.openxmlformats.org/officeDocument/2006/relationships/image" Target="/ppt/media/image8.jpeg" Id="R13d4e9503c244047" /><Relationship Type="http://schemas.openxmlformats.org/officeDocument/2006/relationships/image" Target="/ppt/media/image5.png" Id="Rb1d5ed8f51414e3d" /><Relationship Type="http://schemas.openxmlformats.org/officeDocument/2006/relationships/notesSlide" Target="/ppt/notesSlides/notesSlide9.xml" Id="Rcb9628c1c7ff48cb" /><Relationship Id="rId1" Type="http://schemas.openxmlformats.org/officeDocument/2006/relationships/slide" Target="slide3.xml"/></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972d12bbdb8c494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1287E3B7-A97B-45AE-893A-7541025FD544}"/>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02244">
                  <a:alpha val="98000"/>
                </a:srgbClr>
              </a:gs>
              <a:gs pos="39000">
                <a:srgbClr val="002244">
                  <a:alpha val="86000"/>
                </a:srgbClr>
              </a:gs>
              <a:gs pos="76000">
                <a:srgbClr val="002244">
                  <a:alpha val="15000"/>
                </a:srgbClr>
              </a:gs>
              <a:gs pos="100000">
                <a:srgbClr val="002244">
                  <a:alpha val="0"/>
                </a:srgbClr>
              </a:gs>
            </a:gsLst>
            <a:lin ang="5400000"/>
          </a:gradFill>
          <a:ln xmlns:a="http://schemas.openxmlformats.org/drawingml/2006/main" w="0">
            <a:noFill/>
            <a:prstDash val="solid"/>
          </a:ln>
        </p:spPr>
      </p:sp>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0d0526cc06b74179"/>
          <a:srcRect xmlns:a="http://schemas.openxmlformats.org/drawingml/2006/main" l="0" t="0" r="0" b="0"/>
          <a:stretch xmlns:a="http://schemas.openxmlformats.org/drawingml/2006/main">
            <a:fillRect l="0" t="0" r="0" b="0"/>
          </a:stretch>
        </p:blipFill>
        <p:spPr>
          <a:xfrm xmlns:a="http://schemas.openxmlformats.org/drawingml/2006/main">
            <a:off x="590550" y="457200"/>
            <a:ext cx="514350" cy="5143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7E2B0C89-B897-4337-B99C-892E48C4D506}"/>
              </a:ext>
            </a:extLst>
          </p:cNvPr>
          <p:cNvSpPr>
            <a:spLocks xmlns:a="http://schemas.openxmlformats.org/drawingml/2006/main" noGrp="1"/>
          </p:cNvSpPr>
          <p:nvPr/>
        </p:nvSpPr>
        <p:spPr>
          <a:xfrm xmlns:a="http://schemas.openxmlformats.org/drawingml/2006/main">
            <a:off x="590550" y="1352550"/>
            <a:ext cx="53340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275" b="1">
                <a:solidFill>
                  <a:srgbClr val="00A9E0"/>
                </a:solidFill>
                <a:latin typeface="Arial"/>
                <a:ea typeface="Arial"/>
                <a:cs typeface="Arial"/>
              </a:defRPr>
            </a:pPr>
            <a:r>
              <a:rPr sz="1275" b="1">
                <a:solidFill>
                  <a:srgbClr val="00A9E0"/>
                </a:solidFill>
                <a:latin typeface="Arial"/>
                <a:ea typeface="Arial"/>
                <a:cs typeface="Arial"/>
              </a:rPr>
              <a:t>AVIATION FUEL HANDLING</a:t>
            </a:r>
          </a:p>
        </p:txBody>
      </p:sp>
      <p:sp>
        <p:nvSpPr>
          <p:cNvPr id="5" name="deck-title">
            <a:extLst xmlns:a="http://schemas.openxmlformats.org/drawingml/2006/main">
              <a:ext uri="{FF2B5EF4-FFF2-40B4-BE49-F238E27FC236}">
                <a16:creationId xmlns:a16="http://schemas.microsoft.com/office/drawing/2014/main" id="{1C307AD2-F8F3-49E4-B779-A7431D04D135}"/>
              </a:ext>
            </a:extLst>
          </p:cNvPr>
          <p:cNvSpPr>
            <a:spLocks xmlns:a="http://schemas.openxmlformats.org/drawingml/2006/main" noGrp="1"/>
          </p:cNvSpPr>
          <p:nvPr/>
        </p:nvSpPr>
        <p:spPr>
          <a:xfrm xmlns:a="http://schemas.openxmlformats.org/drawingml/2006/main">
            <a:off x="590550" y="1790700"/>
            <a:ext cx="5905500" cy="1981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87542"/>
          </a:bodyPr>
          <a:lstStyle xmlns:a="http://schemas.openxmlformats.org/drawingml/2006/main"/>
          <a:p xmlns:a="http://schemas.openxmlformats.org/drawingml/2006/main">
            <a:pPr algn="l">
              <a:defRPr sz="4950" b="1">
                <a:solidFill>
                  <a:srgbClr val="FFFFFF"/>
                </a:solidFill>
                <a:latin typeface="Arial"/>
                <a:ea typeface="Arial"/>
                <a:cs typeface="Arial"/>
              </a:defRPr>
            </a:pPr>
            <a:r>
              <a:rPr sz="4950" b="1">
                <a:solidFill>
                  <a:srgbClr val="FFFFFF"/>
                </a:solidFill>
                <a:latin typeface="Arial"/>
                <a:ea typeface="Arial"/>
                <a:cs typeface="Arial"/>
              </a:rPr>
              <a:t>Safety is a sequence of controlled decisions</a:t>
            </a:r>
          </a:p>
        </p:txBody>
      </p:sp>
      <p:sp>
        <p:nvSpPr>
          <p:cNvPr id="6" name="">
            <a:extLst xmlns:a="http://schemas.openxmlformats.org/drawingml/2006/main">
              <a:ext uri="{FF2B5EF4-FFF2-40B4-BE49-F238E27FC236}">
                <a16:creationId xmlns:a16="http://schemas.microsoft.com/office/drawing/2014/main" id="{ED2232E7-CEBD-46FA-9C89-4C55CC94E9F0}"/>
              </a:ext>
            </a:extLst>
          </p:cNvPr>
          <p:cNvSpPr>
            <a:spLocks xmlns:a="http://schemas.openxmlformats.org/drawingml/2006/main" noGrp="1"/>
          </p:cNvSpPr>
          <p:nvPr/>
        </p:nvSpPr>
        <p:spPr>
          <a:xfrm xmlns:a="http://schemas.openxmlformats.org/drawingml/2006/main">
            <a:off x="590550" y="4057650"/>
            <a:ext cx="5905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75" b="0">
                <a:solidFill>
                  <a:srgbClr val="FFFFFF">
                    <a:alpha val="88000"/>
                  </a:srgbClr>
                </a:solidFill>
                <a:latin typeface="Arial"/>
                <a:ea typeface="Arial"/>
                <a:cs typeface="Arial"/>
              </a:defRPr>
            </a:pPr>
            <a:r>
              <a:rPr sz="1875" b="0">
                <a:solidFill>
                  <a:srgbClr val="FFFFFF">
                    <a:alpha val="88000"/>
                  </a:srgbClr>
                </a:solidFill>
                <a:latin typeface="Arial"/>
                <a:ea typeface="Arial"/>
                <a:cs typeface="Arial"/>
              </a:rPr>
              <a:t>Prepare. Connect. Monitor. Stop. Respond.</a:t>
            </a:r>
          </a:p>
        </p:txBody>
      </p:sp>
      <p:sp>
        <p:nvSpPr>
          <p:cNvPr id="7" name="">
            <a:extLst xmlns:a="http://schemas.openxmlformats.org/drawingml/2006/main">
              <a:ext uri="{FF2B5EF4-FFF2-40B4-BE49-F238E27FC236}">
                <a16:creationId xmlns:a16="http://schemas.microsoft.com/office/drawing/2014/main" id="{88C7049F-7821-4378-8CA4-A1D2AE34A3F3}"/>
              </a:ext>
            </a:extLst>
          </p:cNvPr>
          <p:cNvSpPr>
            <a:spLocks xmlns:a="http://schemas.openxmlformats.org/drawingml/2006/main" noGrp="1"/>
          </p:cNvSpPr>
          <p:nvPr/>
        </p:nvSpPr>
        <p:spPr>
          <a:xfrm xmlns:a="http://schemas.openxmlformats.org/drawingml/2006/main">
            <a:off x="590550" y="4857750"/>
            <a:ext cx="1847850" cy="361950"/>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95250" tIns="0" rIns="95250" bIns="0" anchor="ctr">
            <a:normAutofit fontScale="99392"/>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PORTFOLIO DEMO</a:t>
            </a:r>
          </a:p>
        </p:txBody>
      </p:sp>
      <p:sp>
        <p:nvSpPr>
          <p:cNvPr id="8" name="">
            <a:extLst xmlns:a="http://schemas.openxmlformats.org/drawingml/2006/main">
              <a:ext uri="{FF2B5EF4-FFF2-40B4-BE49-F238E27FC236}">
                <a16:creationId xmlns:a16="http://schemas.microsoft.com/office/drawing/2014/main" id="{5351754C-FDBC-422F-8246-5964A363A22A}"/>
              </a:ext>
            </a:extLst>
          </p:cNvPr>
          <p:cNvSpPr>
            <a:spLocks xmlns:a="http://schemas.openxmlformats.org/drawingml/2006/main" noGrp="1"/>
          </p:cNvSpPr>
          <p:nvPr/>
        </p:nvSpPr>
        <p:spPr>
          <a:xfrm xmlns:a="http://schemas.openxmlformats.org/drawingml/2006/main">
            <a:off x="2571750" y="4857750"/>
            <a:ext cx="1924050" cy="36195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95250" tIns="0" rIns="9525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HYBRID DELIVERY</a:t>
            </a:r>
          </a:p>
        </p:txBody>
      </p:sp>
      <p:sp>
        <p:nvSpPr>
          <p:cNvPr id="9" name="">
            <a:extLst xmlns:a="http://schemas.openxmlformats.org/drawingml/2006/main">
              <a:ext uri="{FF2B5EF4-FFF2-40B4-BE49-F238E27FC236}">
                <a16:creationId xmlns:a16="http://schemas.microsoft.com/office/drawing/2014/main" id="{EA4A7709-7B71-4B21-8270-F5FEE7F5E132}"/>
              </a:ext>
            </a:extLst>
          </p:cNvPr>
          <p:cNvSpPr>
            <a:spLocks xmlns:a="http://schemas.openxmlformats.org/drawingml/2006/main" noGrp="1"/>
          </p:cNvSpPr>
          <p:nvPr/>
        </p:nvSpPr>
        <p:spPr>
          <a:xfrm xmlns:a="http://schemas.openxmlformats.org/drawingml/2006/main">
            <a:off x="590550" y="6286500"/>
            <a:ext cx="590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900" b="0">
                <a:solidFill>
                  <a:srgbClr val="FFFFFF">
                    <a:alpha val="72000"/>
                  </a:srgbClr>
                </a:solidFill>
                <a:latin typeface="Arial"/>
                <a:ea typeface="Arial"/>
                <a:cs typeface="Arial"/>
              </a:defRPr>
            </a:pPr>
            <a:r>
              <a:rPr sz="900" b="0">
                <a:solidFill>
                  <a:srgbClr val="FFFFFF">
                    <a:alpha val="72000"/>
                  </a:srgbClr>
                </a:solidFill>
                <a:latin typeface="Arial"/>
                <a:ea typeface="Arial"/>
                <a:cs typeface="Arial"/>
              </a:rPr>
              <a:t>Independent portfolio concept. Not affiliated with United Airlines.</a:t>
            </a:r>
          </a:p>
        </p:txBody>
      </p:sp>
    </p:spTree>
    <p:transition spd="fast">
      <p:fade/>
    </p:transition>
    <p:extLst>
      <p:ext uri="{BB962C8B-B14F-4D97-AF65-F5344CB8AC3E}">
        <p14:creationId xmlns:p14="http://schemas.microsoft.com/office/powerpoint/2010/main" val="830292274"/>
      </p:ext>
    </p:extLst>
  </p:cSld>
</p:sld>
</file>

<file path=ppt/slides/slide10.xml><?xml version="1.0" encoding="utf-8"?>
<p:sld xmlns:p="http://schemas.openxmlformats.org/presentationml/2006/main">
  <p:cSld>
    <p:bg>
      <p:bgPr>
        <a:solidFill xmlns:a="http://schemas.openxmlformats.org/drawingml/2006/main">
          <a:srgbClr val="002244"/>
        </a:solidFill>
      </p:bgPr>
    </p:bg>
    <p:spTree>
      <p:nvGrpSpPr>
        <p:cNvPr id="1" name=""/>
        <p:cNvGrpSpPr/>
        <p:nvPr/>
      </p:nvGrpSpPr>
      <p:grpSpPr>
        <a:xfrm xmlns:a="http://schemas.openxmlformats.org/drawingml/2006/main"/>
      </p:grpSpPr>
      <p:pic>
        <p:nvPicPr>
          <p:cNvPr id="22" name=""/>
          <p:cNvPicPr>
            <a:picLocks xmlns:a="http://schemas.openxmlformats.org/drawingml/2006/main" noChangeAspect="1"/>
          </p:cNvPicPr>
          <p:nvPr/>
        </p:nvPicPr>
        <p:blipFill>
          <a:blip xmlns:r="http://schemas.openxmlformats.org/officeDocument/2006/relationships" xmlns:a="http://schemas.openxmlformats.org/drawingml/2006/main" r:embed="R9925da5c24d741c2"/>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FD681B49-29ED-467A-9F67-B92CD5A69059}"/>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FFFFFF"/>
                </a:solidFill>
                <a:latin typeface="Arial"/>
                <a:ea typeface="Arial"/>
                <a:cs typeface="Arial"/>
              </a:defRPr>
            </a:pPr>
            <a:r>
              <a:rPr sz="1125" b="1">
                <a:solidFill>
                  <a:srgbClr val="FFFFFF"/>
                </a:solidFill>
                <a:latin typeface="Arial"/>
                <a:ea typeface="Arial"/>
                <a:cs typeface="Arial"/>
              </a:rPr>
              <a:t>CONTAMINATION CONTROL</a:t>
            </a:r>
          </a:p>
        </p:txBody>
      </p:sp>
      <p:sp>
        <p:nvSpPr>
          <p:cNvPr id="3" name="title-10">
            <a:extLst xmlns:a="http://schemas.openxmlformats.org/drawingml/2006/main">
              <a:ext uri="{FF2B5EF4-FFF2-40B4-BE49-F238E27FC236}">
                <a16:creationId xmlns:a16="http://schemas.microsoft.com/office/drawing/2014/main" id="{F9B64189-D369-4ABA-854A-E9AC6FBF80CF}"/>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FFFFFF"/>
                </a:solidFill>
                <a:latin typeface="Arial"/>
                <a:ea typeface="Arial"/>
                <a:cs typeface="Arial"/>
              </a:defRPr>
            </a:pPr>
            <a:r>
              <a:rPr sz="3525" b="1">
                <a:solidFill>
                  <a:srgbClr val="FFFFFF"/>
                </a:solidFill>
                <a:latin typeface="Arial"/>
                <a:ea typeface="Arial"/>
                <a:cs typeface="Arial"/>
              </a:rPr>
              <a:t>DEF does not belong in jet fuel</a:t>
            </a:r>
          </a:p>
        </p:txBody>
      </p:sp>
      <p:sp>
        <p:nvSpPr>
          <p:cNvPr id="4" name="">
            <a:extLst xmlns:a="http://schemas.openxmlformats.org/drawingml/2006/main">
              <a:ext uri="{FF2B5EF4-FFF2-40B4-BE49-F238E27FC236}">
                <a16:creationId xmlns:a16="http://schemas.microsoft.com/office/drawing/2014/main" id="{C3D96454-3314-4699-BF20-3546BD0AAAD0}"/>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62BE344-AB14-4DA2-B314-90F766B960F1}"/>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D94F613-505B-4608-BFF2-91790C3950AA}"/>
              </a:ext>
            </a:extLst>
          </p:cNvPr>
          <p:cNvSpPr>
            <a:spLocks xmlns:a="http://schemas.openxmlformats.org/drawingml/2006/main" noGrp="1"/>
          </p:cNvSpPr>
          <p:nvPr/>
        </p:nvSpPr>
        <p:spPr>
          <a:xfrm xmlns:a="http://schemas.openxmlformats.org/drawingml/2006/main">
            <a:off x="514350" y="1885950"/>
            <a:ext cx="68580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950" b="0">
                <a:solidFill>
                  <a:srgbClr val="FFFFFF">
                    <a:alpha val="80000"/>
                  </a:srgbClr>
                </a:solidFill>
                <a:latin typeface="Arial"/>
                <a:ea typeface="Arial"/>
                <a:cs typeface="Arial"/>
              </a:defRPr>
            </a:pPr>
            <a:r>
              <a:rPr sz="1950" b="0">
                <a:solidFill>
                  <a:srgbClr val="FFFFFF">
                    <a:alpha val="80000"/>
                  </a:srgbClr>
                </a:solidFill>
                <a:latin typeface="Arial"/>
                <a:ea typeface="Arial"/>
                <a:cs typeface="Arial"/>
              </a:rPr>
              <a:t>Two clear fluids can carry very different consequences.</a:t>
            </a:r>
          </a:p>
        </p:txBody>
      </p:sp>
      <p:sp>
        <p:nvSpPr>
          <p:cNvPr id="7" name="">
            <a:extLst xmlns:a="http://schemas.openxmlformats.org/drawingml/2006/main">
              <a:ext uri="{FF2B5EF4-FFF2-40B4-BE49-F238E27FC236}">
                <a16:creationId xmlns:a16="http://schemas.microsoft.com/office/drawing/2014/main" id="{4FB6CE32-52A7-43C5-A158-68F634BE9C6A}"/>
              </a:ext>
            </a:extLst>
          </p:cNvPr>
          <p:cNvSpPr>
            <a:spLocks xmlns:a="http://schemas.openxmlformats.org/drawingml/2006/main" noGrp="1"/>
          </p:cNvSpPr>
          <p:nvPr/>
        </p:nvSpPr>
        <p:spPr>
          <a:xfrm xmlns:a="http://schemas.openxmlformats.org/drawingml/2006/main">
            <a:off x="514350" y="2705100"/>
            <a:ext cx="4286250" cy="2362200"/>
          </a:xfrm>
          <a:prstGeom xmlns:a="http://schemas.openxmlformats.org/drawingml/2006/main" prst="roundRect">
            <a:avLst>
              <a:gd name="adj" fmla="val 9677"/>
            </a:avLst>
          </a:prstGeom>
          <a:solidFill xmlns:a="http://schemas.openxmlformats.org/drawingml/2006/main">
            <a:srgbClr val="FFFFFF"/>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8" name="">
            <a:extLst xmlns:a="http://schemas.openxmlformats.org/drawingml/2006/main">
              <a:ext uri="{FF2B5EF4-FFF2-40B4-BE49-F238E27FC236}">
                <a16:creationId xmlns:a16="http://schemas.microsoft.com/office/drawing/2014/main" id="{74574F60-2DE8-41A3-8A17-B760DA907FEE}"/>
              </a:ext>
            </a:extLst>
          </p:cNvPr>
          <p:cNvSpPr>
            <a:spLocks xmlns:a="http://schemas.openxmlformats.org/drawingml/2006/main" noGrp="1"/>
          </p:cNvSpPr>
          <p:nvPr/>
        </p:nvSpPr>
        <p:spPr>
          <a:xfrm xmlns:a="http://schemas.openxmlformats.org/drawingml/2006/main">
            <a:off x="838200" y="2971800"/>
            <a:ext cx="15240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4350" b="1">
                <a:solidFill>
                  <a:srgbClr val="C83E3E"/>
                </a:solidFill>
                <a:latin typeface="Arial"/>
                <a:ea typeface="Arial"/>
                <a:cs typeface="Arial"/>
              </a:defRPr>
            </a:pPr>
            <a:r>
              <a:rPr sz="4350" b="1">
                <a:solidFill>
                  <a:srgbClr val="C83E3E"/>
                </a:solidFill>
                <a:latin typeface="Arial"/>
                <a:ea typeface="Arial"/>
                <a:cs typeface="Arial"/>
              </a:rPr>
              <a:t>DEF</a:t>
            </a:r>
          </a:p>
        </p:txBody>
      </p:sp>
      <p:sp>
        <p:nvSpPr>
          <p:cNvPr id="9" name="">
            <a:extLst xmlns:a="http://schemas.openxmlformats.org/drawingml/2006/main">
              <a:ext uri="{FF2B5EF4-FFF2-40B4-BE49-F238E27FC236}">
                <a16:creationId xmlns:a16="http://schemas.microsoft.com/office/drawing/2014/main" id="{4243C2EA-560C-4262-90D8-8846FEFC032F}"/>
              </a:ext>
            </a:extLst>
          </p:cNvPr>
          <p:cNvSpPr>
            <a:spLocks xmlns:a="http://schemas.openxmlformats.org/drawingml/2006/main" noGrp="1"/>
          </p:cNvSpPr>
          <p:nvPr/>
        </p:nvSpPr>
        <p:spPr>
          <a:xfrm xmlns:a="http://schemas.openxmlformats.org/drawingml/2006/main">
            <a:off x="838200" y="3752850"/>
            <a:ext cx="31432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00" b="1">
                <a:solidFill>
                  <a:srgbClr val="002244"/>
                </a:solidFill>
                <a:latin typeface="Arial"/>
                <a:ea typeface="Arial"/>
                <a:cs typeface="Arial"/>
              </a:defRPr>
            </a:pPr>
            <a:r>
              <a:rPr sz="1800" b="1">
                <a:solidFill>
                  <a:srgbClr val="002244"/>
                </a:solidFill>
                <a:latin typeface="Arial"/>
                <a:ea typeface="Arial"/>
                <a:cs typeface="Arial"/>
              </a:rPr>
              <a:t>Diesel exhaust fluid</a:t>
            </a:r>
          </a:p>
        </p:txBody>
      </p:sp>
      <p:sp>
        <p:nvSpPr>
          <p:cNvPr id="10" name="">
            <a:extLst xmlns:a="http://schemas.openxmlformats.org/drawingml/2006/main">
              <a:ext uri="{FF2B5EF4-FFF2-40B4-BE49-F238E27FC236}">
                <a16:creationId xmlns:a16="http://schemas.microsoft.com/office/drawing/2014/main" id="{7778A1A5-B646-4A6B-AC75-84C75025F874}"/>
              </a:ext>
            </a:extLst>
          </p:cNvPr>
          <p:cNvSpPr>
            <a:spLocks xmlns:a="http://schemas.openxmlformats.org/drawingml/2006/main" noGrp="1"/>
          </p:cNvSpPr>
          <p:nvPr/>
        </p:nvSpPr>
        <p:spPr>
          <a:xfrm xmlns:a="http://schemas.openxmlformats.org/drawingml/2006/main">
            <a:off x="838200" y="4305300"/>
            <a:ext cx="3429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75" b="0">
                <a:solidFill>
                  <a:srgbClr val="486581"/>
                </a:solidFill>
                <a:latin typeface="Arial"/>
                <a:ea typeface="Arial"/>
                <a:cs typeface="Arial"/>
              </a:defRPr>
            </a:pPr>
            <a:r>
              <a:rPr sz="1575" b="0">
                <a:solidFill>
                  <a:srgbClr val="486581"/>
                </a:solidFill>
                <a:latin typeface="Arial"/>
                <a:ea typeface="Arial"/>
                <a:cs typeface="Arial"/>
              </a:rPr>
              <a:t>Keep separate. Label clearly. Control who handles it.</a:t>
            </a:r>
          </a:p>
        </p:txBody>
      </p:sp>
      <p:sp>
        <p:nvSpPr>
          <p:cNvPr id="11" name="">
            <a:extLst xmlns:a="http://schemas.openxmlformats.org/drawingml/2006/main">
              <a:ext uri="{FF2B5EF4-FFF2-40B4-BE49-F238E27FC236}">
                <a16:creationId xmlns:a16="http://schemas.microsoft.com/office/drawing/2014/main" id="{C945EBBA-650A-449C-AE82-41EAD8AE2FDF}"/>
              </a:ext>
            </a:extLst>
          </p:cNvPr>
          <p:cNvSpPr>
            <a:spLocks xmlns:a="http://schemas.openxmlformats.org/drawingml/2006/main" noGrp="1"/>
          </p:cNvSpPr>
          <p:nvPr/>
        </p:nvSpPr>
        <p:spPr>
          <a:xfrm xmlns:a="http://schemas.openxmlformats.org/drawingml/2006/main">
            <a:off x="5143500" y="2705100"/>
            <a:ext cx="4286250" cy="2362200"/>
          </a:xfrm>
          <a:prstGeom xmlns:a="http://schemas.openxmlformats.org/drawingml/2006/main" prst="roundRect">
            <a:avLst>
              <a:gd name="adj" fmla="val 9677"/>
            </a:avLst>
          </a:prstGeom>
          <a:solidFill xmlns:a="http://schemas.openxmlformats.org/drawingml/2006/main">
            <a:srgbClr val="FFFFFF">
              <a:alpha val="10000"/>
            </a:srgbClr>
          </a:solidFill>
          <a:ln xmlns:a="http://schemas.openxmlformats.org/drawingml/2006/main" w="9525">
            <a:solidFill>
              <a:srgbClr val="FFFFFF">
                <a:alpha val="24000"/>
              </a:srgbClr>
            </a:solidFill>
            <a:prstDash val="solid"/>
          </a:ln>
        </p:spPr>
      </p:sp>
      <p:sp>
        <p:nvSpPr>
          <p:cNvPr id="12" name="">
            <a:extLst xmlns:a="http://schemas.openxmlformats.org/drawingml/2006/main">
              <a:ext uri="{FF2B5EF4-FFF2-40B4-BE49-F238E27FC236}">
                <a16:creationId xmlns:a16="http://schemas.microsoft.com/office/drawing/2014/main" id="{BD17C5D9-B5C8-4D06-863F-6D43E83AD10F}"/>
              </a:ext>
            </a:extLst>
          </p:cNvPr>
          <p:cNvSpPr>
            <a:spLocks xmlns:a="http://schemas.openxmlformats.org/drawingml/2006/main" noGrp="1"/>
          </p:cNvSpPr>
          <p:nvPr/>
        </p:nvSpPr>
        <p:spPr>
          <a:xfrm xmlns:a="http://schemas.openxmlformats.org/drawingml/2006/main">
            <a:off x="5467350" y="2971800"/>
            <a:ext cx="18097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4350" b="1">
                <a:solidFill>
                  <a:srgbClr val="00A9E0"/>
                </a:solidFill>
                <a:latin typeface="Arial"/>
                <a:ea typeface="Arial"/>
                <a:cs typeface="Arial"/>
              </a:defRPr>
            </a:pPr>
            <a:r>
              <a:rPr sz="4350" b="1">
                <a:solidFill>
                  <a:srgbClr val="00A9E0"/>
                </a:solidFill>
                <a:latin typeface="Arial"/>
                <a:ea typeface="Arial"/>
                <a:cs typeface="Arial"/>
              </a:rPr>
              <a:t>FSII</a:t>
            </a:r>
          </a:p>
        </p:txBody>
      </p:sp>
      <p:sp>
        <p:nvSpPr>
          <p:cNvPr id="13" name="">
            <a:extLst xmlns:a="http://schemas.openxmlformats.org/drawingml/2006/main">
              <a:ext uri="{FF2B5EF4-FFF2-40B4-BE49-F238E27FC236}">
                <a16:creationId xmlns:a16="http://schemas.microsoft.com/office/drawing/2014/main" id="{CC3528E8-3893-4E62-8317-20464FF22E20}"/>
              </a:ext>
            </a:extLst>
          </p:cNvPr>
          <p:cNvSpPr>
            <a:spLocks xmlns:a="http://schemas.openxmlformats.org/drawingml/2006/main" noGrp="1"/>
          </p:cNvSpPr>
          <p:nvPr/>
        </p:nvSpPr>
        <p:spPr>
          <a:xfrm xmlns:a="http://schemas.openxmlformats.org/drawingml/2006/main">
            <a:off x="5467350" y="3752850"/>
            <a:ext cx="34290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00" b="1">
                <a:solidFill>
                  <a:srgbClr val="FFFFFF"/>
                </a:solidFill>
                <a:latin typeface="Arial"/>
                <a:ea typeface="Arial"/>
                <a:cs typeface="Arial"/>
              </a:defRPr>
            </a:pPr>
            <a:r>
              <a:rPr sz="1800" b="1">
                <a:solidFill>
                  <a:srgbClr val="FFFFFF"/>
                </a:solidFill>
                <a:latin typeface="Arial"/>
                <a:ea typeface="Arial"/>
                <a:cs typeface="Arial"/>
              </a:rPr>
              <a:t>Fuel system icing inhibitor</a:t>
            </a:r>
          </a:p>
        </p:txBody>
      </p:sp>
      <p:sp>
        <p:nvSpPr>
          <p:cNvPr id="14" name="">
            <a:extLst xmlns:a="http://schemas.openxmlformats.org/drawingml/2006/main">
              <a:ext uri="{FF2B5EF4-FFF2-40B4-BE49-F238E27FC236}">
                <a16:creationId xmlns:a16="http://schemas.microsoft.com/office/drawing/2014/main" id="{7B572233-7186-4B5E-A25A-3525FE97B3FB}"/>
              </a:ext>
            </a:extLst>
          </p:cNvPr>
          <p:cNvSpPr>
            <a:spLocks xmlns:a="http://schemas.openxmlformats.org/drawingml/2006/main" noGrp="1"/>
          </p:cNvSpPr>
          <p:nvPr/>
        </p:nvSpPr>
        <p:spPr>
          <a:xfrm xmlns:a="http://schemas.openxmlformats.org/drawingml/2006/main">
            <a:off x="5467350" y="4305300"/>
            <a:ext cx="3429000" cy="647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75" b="0">
                <a:solidFill>
                  <a:srgbClr val="FFFFFF">
                    <a:alpha val="72000"/>
                  </a:srgbClr>
                </a:solidFill>
                <a:latin typeface="Arial"/>
                <a:ea typeface="Arial"/>
                <a:cs typeface="Arial"/>
              </a:defRPr>
            </a:pPr>
            <a:r>
              <a:rPr sz="1575" b="0">
                <a:solidFill>
                  <a:srgbClr val="FFFFFF">
                    <a:alpha val="72000"/>
                  </a:srgbClr>
                </a:solidFill>
                <a:latin typeface="Arial"/>
                <a:ea typeface="Arial"/>
                <a:cs typeface="Arial"/>
              </a:rPr>
              <a:t>Use only through approved equipment and procedures.</a:t>
            </a:r>
          </a:p>
        </p:txBody>
      </p:sp>
      <p:sp>
        <p:nvSpPr>
          <p:cNvPr id="15" name="">
            <a:extLst xmlns:a="http://schemas.openxmlformats.org/drawingml/2006/main">
              <a:ext uri="{FF2B5EF4-FFF2-40B4-BE49-F238E27FC236}">
                <a16:creationId xmlns:a16="http://schemas.microsoft.com/office/drawing/2014/main" id="{1BBB85B7-DA27-4298-9CC7-9BDCDB42490B}"/>
              </a:ext>
            </a:extLst>
          </p:cNvPr>
          <p:cNvSpPr>
            <a:spLocks xmlns:a="http://schemas.openxmlformats.org/drawingml/2006/main" noGrp="1"/>
          </p:cNvSpPr>
          <p:nvPr/>
        </p:nvSpPr>
        <p:spPr>
          <a:xfrm xmlns:a="http://schemas.openxmlformats.org/drawingml/2006/main">
            <a:off x="9677400" y="2705100"/>
            <a:ext cx="1885950" cy="2362200"/>
          </a:xfrm>
          <a:prstGeom xmlns:a="http://schemas.openxmlformats.org/drawingml/2006/main" prst="roundRect">
            <a:avLst>
              <a:gd name="adj" fmla="val 12121"/>
            </a:avLst>
          </a:prstGeom>
          <a:solidFill xmlns:a="http://schemas.openxmlformats.org/drawingml/2006/main">
            <a:srgbClr val="C83E3E"/>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A31DBF34-BD56-4071-823F-65AB6218D036}"/>
              </a:ext>
            </a:extLst>
          </p:cNvPr>
          <p:cNvSpPr>
            <a:spLocks xmlns:a="http://schemas.openxmlformats.org/drawingml/2006/main" noGrp="1"/>
          </p:cNvSpPr>
          <p:nvPr/>
        </p:nvSpPr>
        <p:spPr>
          <a:xfrm xmlns:a="http://schemas.openxmlformats.org/drawingml/2006/main">
            <a:off x="9810750" y="3009900"/>
            <a:ext cx="16192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SUSPECTED</a:t>
            </a:r>
          </a:p>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MIXUP</a:t>
            </a:r>
          </a:p>
        </p:txBody>
      </p:sp>
      <p:sp>
        <p:nvSpPr>
          <p:cNvPr id="17" name="">
            <a:extLst xmlns:a="http://schemas.openxmlformats.org/drawingml/2006/main">
              <a:ext uri="{FF2B5EF4-FFF2-40B4-BE49-F238E27FC236}">
                <a16:creationId xmlns:a16="http://schemas.microsoft.com/office/drawing/2014/main" id="{049F8221-0396-47B9-931B-22A862CCF4D5}"/>
              </a:ext>
            </a:extLst>
          </p:cNvPr>
          <p:cNvSpPr>
            <a:spLocks xmlns:a="http://schemas.openxmlformats.org/drawingml/2006/main" noGrp="1"/>
          </p:cNvSpPr>
          <p:nvPr/>
        </p:nvSpPr>
        <p:spPr>
          <a:xfrm xmlns:a="http://schemas.openxmlformats.org/drawingml/2006/main">
            <a:off x="9829800" y="3886200"/>
            <a:ext cx="1581150" cy="990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defRPr sz="1200" b="0">
                <a:solidFill>
                  <a:srgbClr val="FFFFFF"/>
                </a:solidFill>
                <a:latin typeface="Arial"/>
                <a:ea typeface="Arial"/>
                <a:cs typeface="Arial"/>
              </a:defRPr>
            </a:pPr>
            <a:r>
              <a:rPr sz="1200" b="0">
                <a:solidFill>
                  <a:srgbClr val="FFFFFF"/>
                </a:solidFill>
                <a:latin typeface="Arial"/>
                <a:ea typeface="Arial"/>
                <a:cs typeface="Arial"/>
              </a:rPr>
              <a:t>Stop. Isolate. Notify. Follow the operator contamination process.</a:t>
            </a:r>
          </a:p>
        </p:txBody>
      </p:sp>
      <p:sp>
        <p:nvSpPr>
          <p:cNvPr id="18" name="">
            <a:extLst xmlns:a="http://schemas.openxmlformats.org/drawingml/2006/main">
              <a:ext uri="{FF2B5EF4-FFF2-40B4-BE49-F238E27FC236}">
                <a16:creationId xmlns:a16="http://schemas.microsoft.com/office/drawing/2014/main" id="{6E5FED23-702A-4DFA-A62B-3D2FDD6221B8}"/>
              </a:ext>
            </a:extLst>
          </p:cNvPr>
          <p:cNvSpPr>
            <a:spLocks xmlns:a="http://schemas.openxmlformats.org/drawingml/2006/main" noGrp="1"/>
          </p:cNvSpPr>
          <p:nvPr/>
        </p:nvSpPr>
        <p:spPr>
          <a:xfrm xmlns:a="http://schemas.openxmlformats.org/drawingml/2006/main">
            <a:off x="514350" y="5581650"/>
            <a:ext cx="7334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100" b="1">
                <a:solidFill>
                  <a:srgbClr val="FFB81C"/>
                </a:solidFill>
                <a:latin typeface="Arial"/>
                <a:ea typeface="Arial"/>
                <a:cs typeface="Arial"/>
              </a:defRPr>
            </a:pPr>
            <a:r>
              <a:rPr sz="2100" b="1">
                <a:solidFill>
                  <a:srgbClr val="FFB81C"/>
                </a:solidFill>
                <a:latin typeface="Arial"/>
                <a:ea typeface="Arial"/>
                <a:cs typeface="Arial"/>
              </a:rPr>
              <a:t>Do not repurpose suspected contaminated fuel.</a:t>
            </a:r>
          </a:p>
        </p:txBody>
      </p:sp>
      <p:sp>
        <p:nvSpPr>
          <p:cNvPr id="19" name="">
            <a:extLst xmlns:a="http://schemas.openxmlformats.org/drawingml/2006/main">
              <a:ext uri="{FF2B5EF4-FFF2-40B4-BE49-F238E27FC236}">
                <a16:creationId xmlns:a16="http://schemas.microsoft.com/office/drawing/2014/main" id="{FDB326B8-5AFB-4153-BB32-60B05150382E}"/>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FFFFFF">
                    <a:alpha val="72000"/>
                  </a:srgbClr>
                </a:solidFill>
                <a:latin typeface="Arial"/>
                <a:ea typeface="Arial"/>
                <a:cs typeface="Arial"/>
              </a:defRPr>
            </a:pPr>
            <a:r>
              <a:rPr sz="825" b="0">
                <a:solidFill>
                  <a:srgbClr val="FFFFFF">
                    <a:alpha val="72000"/>
                  </a:srgbClr>
                </a:solidFill>
                <a:latin typeface="Arial"/>
                <a:ea typeface="Arial"/>
                <a:cs typeface="Arial"/>
              </a:rPr>
              <a:t>Independent portfolio concept. Not affiliated with United Airlines.</a:t>
            </a:r>
          </a:p>
        </p:txBody>
      </p:sp>
      <p:sp>
        <p:nvSpPr>
          <p:cNvPr id="20" name="map-10">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62908EB8-9636-409E-BAC1-83A7E9C0D5EC}"/>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FFFFFF">
              <a:alpha val="10000"/>
            </a:srgbClr>
          </a:solidFill>
          <a:ln xmlns:a="http://schemas.openxmlformats.org/drawingml/2006/main" w="9525">
            <a:solidFill>
              <a:srgbClr val="FFFFFF">
                <a:alpha val="30000"/>
              </a:srgbClr>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FFFFFF"/>
                </a:solidFill>
                <a:latin typeface="Arial"/>
                <a:ea typeface="Arial"/>
                <a:cs typeface="Arial"/>
              </a:defRPr>
            </a:pPr>
            <a:r>
              <a:rPr sz="975" b="1">
                <a:solidFill>
                  <a:srgbClr val="FFFFFF"/>
                </a:solidFill>
                <a:latin typeface="Arial"/>
                <a:ea typeface="Arial"/>
                <a:cs typeface="Arial"/>
              </a:rPr>
              <a:t>MAP</a:t>
            </a:r>
          </a:p>
        </p:txBody>
      </p:sp>
      <p:sp>
        <p:nvSpPr>
          <p:cNvPr id="21" name="">
            <a:extLst xmlns:a="http://schemas.openxmlformats.org/drawingml/2006/main">
              <a:ext uri="{FF2B5EF4-FFF2-40B4-BE49-F238E27FC236}">
                <a16:creationId xmlns:a16="http://schemas.microsoft.com/office/drawing/2014/main" id="{2C954574-0D98-4E96-ACFA-7797EDB63B7E}"/>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FFFFFF">
                    <a:alpha val="72000"/>
                  </a:srgbClr>
                </a:solidFill>
                <a:latin typeface="Arial"/>
                <a:ea typeface="Arial"/>
                <a:cs typeface="Arial"/>
              </a:defRPr>
            </a:pPr>
            <a:r>
              <a:rPr sz="900" b="1">
                <a:solidFill>
                  <a:srgbClr val="FFFFFF">
                    <a:alpha val="72000"/>
                  </a:srgbClr>
                </a:solidFill>
                <a:latin typeface="Arial"/>
                <a:ea typeface="Arial"/>
                <a:cs typeface="Arial"/>
              </a:rPr>
              <a:t>10</a:t>
            </a:r>
          </a:p>
        </p:txBody>
      </p:sp>
    </p:spTree>
    <p:transition spd="fast">
      <p:fade/>
    </p:transition>
    <p:extLst>
      <p:ext uri="{BB962C8B-B14F-4D97-AF65-F5344CB8AC3E}">
        <p14:creationId xmlns:p14="http://schemas.microsoft.com/office/powerpoint/2010/main" val="2121420870"/>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af0096f929264e2a"/>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C698E3DC-8418-45AB-8D47-643634F24A09}"/>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005DAA"/>
                </a:solidFill>
                <a:latin typeface="Arial"/>
                <a:ea typeface="Arial"/>
                <a:cs typeface="Arial"/>
              </a:defRPr>
            </a:pPr>
            <a:r>
              <a:rPr sz="1125" b="1">
                <a:solidFill>
                  <a:srgbClr val="005DAA"/>
                </a:solidFill>
                <a:latin typeface="Arial"/>
                <a:ea typeface="Arial"/>
                <a:cs typeface="Arial"/>
              </a:rPr>
              <a:t>CONNECT</a:t>
            </a:r>
          </a:p>
        </p:txBody>
      </p:sp>
      <p:sp>
        <p:nvSpPr>
          <p:cNvPr id="3" name="title-11">
            <a:extLst xmlns:a="http://schemas.openxmlformats.org/drawingml/2006/main">
              <a:ext uri="{FF2B5EF4-FFF2-40B4-BE49-F238E27FC236}">
                <a16:creationId xmlns:a16="http://schemas.microsoft.com/office/drawing/2014/main" id="{7300527B-8BA1-47C8-B41E-FBB34F14D2A8}"/>
              </a:ext>
            </a:extLst>
          </p:cNvPr>
          <p:cNvSpPr>
            <a:spLocks xmlns:a="http://schemas.openxmlformats.org/drawingml/2006/main" noGrp="1"/>
          </p:cNvSpPr>
          <p:nvPr/>
        </p:nvSpPr>
        <p:spPr>
          <a:xfrm xmlns:a="http://schemas.openxmlformats.org/drawingml/2006/main">
            <a:off x="514350" y="819150"/>
            <a:ext cx="5238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300" b="1">
                <a:solidFill>
                  <a:srgbClr val="002244"/>
                </a:solidFill>
                <a:latin typeface="Arial"/>
                <a:ea typeface="Arial"/>
                <a:cs typeface="Arial"/>
              </a:defRPr>
            </a:pPr>
            <a:r>
              <a:rPr sz="3300" b="1">
                <a:solidFill>
                  <a:srgbClr val="002244"/>
                </a:solidFill>
                <a:latin typeface="Arial"/>
                <a:ea typeface="Arial"/>
                <a:cs typeface="Arial"/>
              </a:rPr>
              <a:t>Bond first. Fuel second.</a:t>
            </a:r>
          </a:p>
        </p:txBody>
      </p:sp>
      <p:sp>
        <p:nvSpPr>
          <p:cNvPr id="4" name="">
            <a:extLst xmlns:a="http://schemas.openxmlformats.org/drawingml/2006/main">
              <a:ext uri="{FF2B5EF4-FFF2-40B4-BE49-F238E27FC236}">
                <a16:creationId xmlns:a16="http://schemas.microsoft.com/office/drawing/2014/main" id="{31CE5D2F-FC0D-43C6-8065-14C05EFF63C6}"/>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6934960-CAAF-46C0-ABD3-6FCEAC70D1A9}"/>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6670b360959747c6"/>
          <a:srcRect xmlns:a="http://schemas.openxmlformats.org/drawingml/2006/main" l="24469" t="0" r="24469" b="0"/>
          <a:stretch xmlns:a="http://schemas.openxmlformats.org/drawingml/2006/main">
            <a:fillRect l="0" t="0" r="0" b="0"/>
          </a:stretch>
        </p:blipFill>
        <p:spPr>
          <a:xfrm xmlns:a="http://schemas.openxmlformats.org/drawingml/2006/main">
            <a:off x="5810250" y="0"/>
            <a:ext cx="6381750" cy="6858000"/>
          </a:xfrm>
          <a:prstGeom xmlns:a="http://schemas.openxmlformats.org/drawingml/2006/main" prst="rect">
            <a:avLst/>
          </a:prstGeom>
        </p:spPr>
      </p:pic>
      <p:sp>
        <p:nvSpPr>
          <p:cNvPr id="7" name="">
            <a:extLst xmlns:a="http://schemas.openxmlformats.org/drawingml/2006/main">
              <a:ext uri="{FF2B5EF4-FFF2-40B4-BE49-F238E27FC236}">
                <a16:creationId xmlns:a16="http://schemas.microsoft.com/office/drawing/2014/main" id="{65CEC084-0685-466E-B3F7-41336E74BA6C}"/>
              </a:ext>
            </a:extLst>
          </p:cNvPr>
          <p:cNvSpPr>
            <a:spLocks xmlns:a="http://schemas.openxmlformats.org/drawingml/2006/main" noGrp="1"/>
          </p:cNvSpPr>
          <p:nvPr/>
        </p:nvSpPr>
        <p:spPr>
          <a:xfrm xmlns:a="http://schemas.openxmlformats.org/drawingml/2006/main">
            <a:off x="5334000" y="0"/>
            <a:ext cx="1428750" cy="6858000"/>
          </a:xfrm>
          <a:prstGeom xmlns:a="http://schemas.openxmlformats.org/drawingml/2006/main" prst="rect">
            <a:avLst/>
          </a:prstGeom>
          <a:gradFill xmlns:a="http://schemas.openxmlformats.org/drawingml/2006/main">
            <a:gsLst>
              <a:gs pos="0">
                <a:srgbClr val="FFFFFF"/>
              </a:gs>
              <a:gs pos="100000">
                <a:srgbClr val="FFFFFF">
                  <a:alpha val="0"/>
                </a:srgbClr>
              </a:gs>
            </a:gsLst>
            <a:lin ang="5400000"/>
          </a:gra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8D201AB9-F6BD-4C44-8452-BB487C2DAA71}"/>
              </a:ext>
            </a:extLst>
          </p:cNvPr>
          <p:cNvSpPr>
            <a:spLocks xmlns:a="http://schemas.openxmlformats.org/drawingml/2006/main" noGrp="1"/>
          </p:cNvSpPr>
          <p:nvPr/>
        </p:nvSpPr>
        <p:spPr>
          <a:xfrm xmlns:a="http://schemas.openxmlformats.org/drawingml/2006/main">
            <a:off x="666750" y="2038350"/>
            <a:ext cx="45720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325" b="1">
                <a:solidFill>
                  <a:srgbClr val="002244"/>
                </a:solidFill>
                <a:latin typeface="Arial"/>
                <a:ea typeface="Arial"/>
                <a:cs typeface="Arial"/>
              </a:defRPr>
            </a:pPr>
            <a:r>
              <a:rPr sz="2325" b="1">
                <a:solidFill>
                  <a:srgbClr val="002244"/>
                </a:solidFill>
                <a:latin typeface="Arial"/>
                <a:ea typeface="Arial"/>
                <a:cs typeface="Arial"/>
              </a:rPr>
              <a:t>Control static before the fueling connection is made.</a:t>
            </a:r>
          </a:p>
        </p:txBody>
      </p:sp>
      <p:sp>
        <p:nvSpPr>
          <p:cNvPr id="9" name="">
            <a:extLst xmlns:a="http://schemas.openxmlformats.org/drawingml/2006/main">
              <a:ext uri="{FF2B5EF4-FFF2-40B4-BE49-F238E27FC236}">
                <a16:creationId xmlns:a16="http://schemas.microsoft.com/office/drawing/2014/main" id="{D6A793F3-3459-4858-8537-186395976B7A}"/>
              </a:ext>
            </a:extLst>
          </p:cNvPr>
          <p:cNvSpPr>
            <a:spLocks xmlns:a="http://schemas.openxmlformats.org/drawingml/2006/main" noGrp="1"/>
          </p:cNvSpPr>
          <p:nvPr/>
        </p:nvSpPr>
        <p:spPr>
          <a:xfrm xmlns:a="http://schemas.openxmlformats.org/drawingml/2006/main">
            <a:off x="666750" y="3257550"/>
            <a:ext cx="381000" cy="381000"/>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1</a:t>
            </a:r>
          </a:p>
        </p:txBody>
      </p:sp>
      <p:sp>
        <p:nvSpPr>
          <p:cNvPr id="10" name="">
            <a:extLst xmlns:a="http://schemas.openxmlformats.org/drawingml/2006/main">
              <a:ext uri="{FF2B5EF4-FFF2-40B4-BE49-F238E27FC236}">
                <a16:creationId xmlns:a16="http://schemas.microsoft.com/office/drawing/2014/main" id="{3492C269-F902-4AC0-AA28-830F89085D99}"/>
              </a:ext>
            </a:extLst>
          </p:cNvPr>
          <p:cNvSpPr>
            <a:spLocks xmlns:a="http://schemas.openxmlformats.org/drawingml/2006/main" noGrp="1"/>
          </p:cNvSpPr>
          <p:nvPr/>
        </p:nvSpPr>
        <p:spPr>
          <a:xfrm xmlns:a="http://schemas.openxmlformats.org/drawingml/2006/main">
            <a:off x="1219200" y="3257550"/>
            <a:ext cx="395287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1">
                <a:solidFill>
                  <a:srgbClr val="102A43"/>
                </a:solidFill>
                <a:latin typeface="Arial"/>
                <a:ea typeface="Arial"/>
                <a:cs typeface="Arial"/>
              </a:defRPr>
            </a:pPr>
            <a:r>
              <a:rPr sz="1575" b="1">
                <a:solidFill>
                  <a:srgbClr val="102A43"/>
                </a:solidFill>
                <a:latin typeface="Arial"/>
                <a:ea typeface="Arial"/>
                <a:cs typeface="Arial"/>
              </a:rPr>
              <a:t>Inspect the cable and clamp</a:t>
            </a:r>
          </a:p>
        </p:txBody>
      </p:sp>
      <p:sp>
        <p:nvSpPr>
          <p:cNvPr id="11" name="">
            <a:extLst xmlns:a="http://schemas.openxmlformats.org/drawingml/2006/main">
              <a:ext uri="{FF2B5EF4-FFF2-40B4-BE49-F238E27FC236}">
                <a16:creationId xmlns:a16="http://schemas.microsoft.com/office/drawing/2014/main" id="{55701A37-13A5-4D7B-9DE5-0339B6FCABB1}"/>
              </a:ext>
            </a:extLst>
          </p:cNvPr>
          <p:cNvSpPr>
            <a:spLocks xmlns:a="http://schemas.openxmlformats.org/drawingml/2006/main" noGrp="1"/>
          </p:cNvSpPr>
          <p:nvPr/>
        </p:nvSpPr>
        <p:spPr>
          <a:xfrm xmlns:a="http://schemas.openxmlformats.org/drawingml/2006/main">
            <a:off x="666750" y="3867150"/>
            <a:ext cx="381000" cy="3810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2</a:t>
            </a:r>
          </a:p>
        </p:txBody>
      </p:sp>
      <p:sp>
        <p:nvSpPr>
          <p:cNvPr id="12" name="">
            <a:extLst xmlns:a="http://schemas.openxmlformats.org/drawingml/2006/main">
              <a:ext uri="{FF2B5EF4-FFF2-40B4-BE49-F238E27FC236}">
                <a16:creationId xmlns:a16="http://schemas.microsoft.com/office/drawing/2014/main" id="{84B9FCB4-0D54-4E9F-BC76-5106DDAA2D03}"/>
              </a:ext>
            </a:extLst>
          </p:cNvPr>
          <p:cNvSpPr>
            <a:spLocks xmlns:a="http://schemas.openxmlformats.org/drawingml/2006/main" noGrp="1"/>
          </p:cNvSpPr>
          <p:nvPr/>
        </p:nvSpPr>
        <p:spPr>
          <a:xfrm xmlns:a="http://schemas.openxmlformats.org/drawingml/2006/main">
            <a:off x="1219200" y="3867150"/>
            <a:ext cx="395287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1">
                <a:solidFill>
                  <a:srgbClr val="102A43"/>
                </a:solidFill>
                <a:latin typeface="Arial"/>
                <a:ea typeface="Arial"/>
                <a:cs typeface="Arial"/>
              </a:defRPr>
            </a:pPr>
            <a:r>
              <a:rPr sz="1575" b="1">
                <a:solidFill>
                  <a:srgbClr val="102A43"/>
                </a:solidFill>
                <a:latin typeface="Arial"/>
                <a:ea typeface="Arial"/>
                <a:cs typeface="Arial"/>
              </a:rPr>
              <a:t>Attach to the designated bonding point</a:t>
            </a:r>
          </a:p>
        </p:txBody>
      </p:sp>
      <p:sp>
        <p:nvSpPr>
          <p:cNvPr id="13" name="">
            <a:extLst xmlns:a="http://schemas.openxmlformats.org/drawingml/2006/main">
              <a:ext uri="{FF2B5EF4-FFF2-40B4-BE49-F238E27FC236}">
                <a16:creationId xmlns:a16="http://schemas.microsoft.com/office/drawing/2014/main" id="{48CEFCB2-3A4B-4B09-9E64-08B4B07D4783}"/>
              </a:ext>
            </a:extLst>
          </p:cNvPr>
          <p:cNvSpPr>
            <a:spLocks xmlns:a="http://schemas.openxmlformats.org/drawingml/2006/main" noGrp="1"/>
          </p:cNvSpPr>
          <p:nvPr/>
        </p:nvSpPr>
        <p:spPr>
          <a:xfrm xmlns:a="http://schemas.openxmlformats.org/drawingml/2006/main">
            <a:off x="666750" y="4476750"/>
            <a:ext cx="381000" cy="3810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3</a:t>
            </a:r>
          </a:p>
        </p:txBody>
      </p:sp>
      <p:sp>
        <p:nvSpPr>
          <p:cNvPr id="14" name="">
            <a:extLst xmlns:a="http://schemas.openxmlformats.org/drawingml/2006/main">
              <a:ext uri="{FF2B5EF4-FFF2-40B4-BE49-F238E27FC236}">
                <a16:creationId xmlns:a16="http://schemas.microsoft.com/office/drawing/2014/main" id="{9CC1C8BF-A161-402B-8E1A-221EFC7AE130}"/>
              </a:ext>
            </a:extLst>
          </p:cNvPr>
          <p:cNvSpPr>
            <a:spLocks xmlns:a="http://schemas.openxmlformats.org/drawingml/2006/main" noGrp="1"/>
          </p:cNvSpPr>
          <p:nvPr/>
        </p:nvSpPr>
        <p:spPr>
          <a:xfrm xmlns:a="http://schemas.openxmlformats.org/drawingml/2006/main">
            <a:off x="1219200" y="4476750"/>
            <a:ext cx="395287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1">
                <a:solidFill>
                  <a:srgbClr val="102A43"/>
                </a:solidFill>
                <a:latin typeface="Arial"/>
                <a:ea typeface="Arial"/>
                <a:cs typeface="Arial"/>
              </a:defRPr>
            </a:pPr>
            <a:r>
              <a:rPr sz="1575" b="1">
                <a:solidFill>
                  <a:srgbClr val="102A43"/>
                </a:solidFill>
                <a:latin typeface="Arial"/>
                <a:ea typeface="Arial"/>
                <a:cs typeface="Arial"/>
              </a:rPr>
              <a:t>Connect the nozzle after bonding</a:t>
            </a:r>
          </a:p>
        </p:txBody>
      </p:sp>
      <p:sp>
        <p:nvSpPr>
          <p:cNvPr id="15" name="">
            <a:extLst xmlns:a="http://schemas.openxmlformats.org/drawingml/2006/main">
              <a:ext uri="{FF2B5EF4-FFF2-40B4-BE49-F238E27FC236}">
                <a16:creationId xmlns:a16="http://schemas.microsoft.com/office/drawing/2014/main" id="{74D48BCD-6310-4A1B-A296-239560109D2C}"/>
              </a:ext>
            </a:extLst>
          </p:cNvPr>
          <p:cNvSpPr>
            <a:spLocks xmlns:a="http://schemas.openxmlformats.org/drawingml/2006/main" noGrp="1"/>
          </p:cNvSpPr>
          <p:nvPr/>
        </p:nvSpPr>
        <p:spPr>
          <a:xfrm xmlns:a="http://schemas.openxmlformats.org/drawingml/2006/main">
            <a:off x="666750" y="5086350"/>
            <a:ext cx="381000" cy="3810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4</a:t>
            </a:r>
          </a:p>
        </p:txBody>
      </p:sp>
      <p:sp>
        <p:nvSpPr>
          <p:cNvPr id="16" name="">
            <a:extLst xmlns:a="http://schemas.openxmlformats.org/drawingml/2006/main">
              <a:ext uri="{FF2B5EF4-FFF2-40B4-BE49-F238E27FC236}">
                <a16:creationId xmlns:a16="http://schemas.microsoft.com/office/drawing/2014/main" id="{9F00E77C-956D-4339-B2A8-1A9417DA63CA}"/>
              </a:ext>
            </a:extLst>
          </p:cNvPr>
          <p:cNvSpPr>
            <a:spLocks xmlns:a="http://schemas.openxmlformats.org/drawingml/2006/main" noGrp="1"/>
          </p:cNvSpPr>
          <p:nvPr/>
        </p:nvSpPr>
        <p:spPr>
          <a:xfrm xmlns:a="http://schemas.openxmlformats.org/drawingml/2006/main">
            <a:off x="1219200" y="5086350"/>
            <a:ext cx="395287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1">
                <a:solidFill>
                  <a:srgbClr val="102A43"/>
                </a:solidFill>
                <a:latin typeface="Arial"/>
                <a:ea typeface="Arial"/>
                <a:cs typeface="Arial"/>
              </a:defRPr>
            </a:pPr>
            <a:r>
              <a:rPr sz="1575" b="1">
                <a:solidFill>
                  <a:srgbClr val="102A43"/>
                </a:solidFill>
                <a:latin typeface="Arial"/>
                <a:ea typeface="Arial"/>
                <a:cs typeface="Arial"/>
              </a:rPr>
              <a:t>Maintain the bond through disconnection</a:t>
            </a:r>
          </a:p>
        </p:txBody>
      </p:sp>
      <p:sp>
        <p:nvSpPr>
          <p:cNvPr id="17" name="">
            <a:extLst xmlns:a="http://schemas.openxmlformats.org/drawingml/2006/main">
              <a:ext uri="{FF2B5EF4-FFF2-40B4-BE49-F238E27FC236}">
                <a16:creationId xmlns:a16="http://schemas.microsoft.com/office/drawing/2014/main" id="{48927542-0E1F-415D-A7A4-A8909B07AB28}"/>
              </a:ext>
            </a:extLst>
          </p:cNvPr>
          <p:cNvSpPr>
            <a:spLocks xmlns:a="http://schemas.openxmlformats.org/drawingml/2006/main" noGrp="1"/>
          </p:cNvSpPr>
          <p:nvPr/>
        </p:nvSpPr>
        <p:spPr>
          <a:xfrm xmlns:a="http://schemas.openxmlformats.org/drawingml/2006/main">
            <a:off x="666750" y="5867400"/>
            <a:ext cx="4476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1">
                <a:solidFill>
                  <a:srgbClr val="C83E3E"/>
                </a:solidFill>
                <a:latin typeface="Arial"/>
                <a:ea typeface="Arial"/>
                <a:cs typeface="Arial"/>
              </a:defRPr>
            </a:pPr>
            <a:r>
              <a:rPr sz="1500" b="1">
                <a:solidFill>
                  <a:srgbClr val="C83E3E"/>
                </a:solidFill>
                <a:latin typeface="Arial"/>
                <a:ea typeface="Arial"/>
                <a:cs typeface="Arial"/>
              </a:rPr>
              <a:t>Follow aircraft and operator bonding procedures.</a:t>
            </a:r>
          </a:p>
        </p:txBody>
      </p:sp>
      <p:sp>
        <p:nvSpPr>
          <p:cNvPr id="18" name="">
            <a:extLst xmlns:a="http://schemas.openxmlformats.org/drawingml/2006/main">
              <a:ext uri="{FF2B5EF4-FFF2-40B4-BE49-F238E27FC236}">
                <a16:creationId xmlns:a16="http://schemas.microsoft.com/office/drawing/2014/main" id="{51BF2CD2-D0A1-41C5-B102-9CAE8F5D7453}"/>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486581"/>
                </a:solidFill>
                <a:latin typeface="Arial"/>
                <a:ea typeface="Arial"/>
                <a:cs typeface="Arial"/>
              </a:defRPr>
            </a:pPr>
            <a:r>
              <a:rPr sz="825" b="0">
                <a:solidFill>
                  <a:srgbClr val="486581"/>
                </a:solidFill>
                <a:latin typeface="Arial"/>
                <a:ea typeface="Arial"/>
                <a:cs typeface="Arial"/>
              </a:rPr>
              <a:t>Independent portfolio concept. Not affiliated with United Airlines.</a:t>
            </a:r>
          </a:p>
        </p:txBody>
      </p:sp>
      <p:sp>
        <p:nvSpPr>
          <p:cNvPr id="19" name="map-11">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68C0C007-7994-4693-9D34-CDA370A68B0A}"/>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DFF4FC"/>
          </a:solidFill>
          <a:ln xmlns:a="http://schemas.openxmlformats.org/drawingml/2006/main" w="9525">
            <a:solidFill>
              <a:srgbClr val="B8DDEB"/>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005DAA"/>
                </a:solidFill>
                <a:latin typeface="Arial"/>
                <a:ea typeface="Arial"/>
                <a:cs typeface="Arial"/>
              </a:defRPr>
            </a:pPr>
            <a:r>
              <a:rPr sz="975" b="1">
                <a:solidFill>
                  <a:srgbClr val="005DAA"/>
                </a:solidFill>
                <a:latin typeface="Arial"/>
                <a:ea typeface="Arial"/>
                <a:cs typeface="Arial"/>
              </a:rPr>
              <a:t>MAP</a:t>
            </a:r>
          </a:p>
        </p:txBody>
      </p:sp>
      <p:sp>
        <p:nvSpPr>
          <p:cNvPr id="20" name="">
            <a:extLst xmlns:a="http://schemas.openxmlformats.org/drawingml/2006/main">
              <a:ext uri="{FF2B5EF4-FFF2-40B4-BE49-F238E27FC236}">
                <a16:creationId xmlns:a16="http://schemas.microsoft.com/office/drawing/2014/main" id="{FDFD59B0-4D26-42EA-8451-58EC97F0746F}"/>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486581"/>
                </a:solidFill>
                <a:latin typeface="Arial"/>
                <a:ea typeface="Arial"/>
                <a:cs typeface="Arial"/>
              </a:defRPr>
            </a:pPr>
            <a:r>
              <a:rPr sz="900" b="1">
                <a:solidFill>
                  <a:srgbClr val="486581"/>
                </a:solidFill>
                <a:latin typeface="Arial"/>
                <a:ea typeface="Arial"/>
                <a:cs typeface="Arial"/>
              </a:rPr>
              <a:t>11</a:t>
            </a:r>
          </a:p>
        </p:txBody>
      </p:sp>
    </p:spTree>
    <p:transition spd="fast">
      <p:push dir="l"/>
    </p:transition>
    <p:extLst>
      <p:ext uri="{BB962C8B-B14F-4D97-AF65-F5344CB8AC3E}">
        <p14:creationId xmlns:p14="http://schemas.microsoft.com/office/powerpoint/2010/main" val="442503424"/>
      </p:ext>
    </p:extLst>
  </p:cSld>
</p:sld>
</file>

<file path=ppt/slides/slide12.xml><?xml version="1.0" encoding="utf-8"?>
<p:sld xmlns:p="http://schemas.openxmlformats.org/presentationml/2006/main">
  <p:cSld>
    <p:bg>
      <p:bgPr>
        <a:solidFill xmlns:a="http://schemas.openxmlformats.org/drawingml/2006/main">
          <a:srgbClr val="F3F7FA"/>
        </a:solidFill>
      </p:bgPr>
    </p:bg>
    <p:spTree>
      <p:nvGrpSpPr>
        <p:cNvPr id="1" name=""/>
        <p:cNvGrpSpPr/>
        <p:nvPr/>
      </p:nvGrpSpPr>
      <p:grpSpPr>
        <a:xfrm xmlns:a="http://schemas.openxmlformats.org/drawingml/2006/main"/>
      </p:grpSpPr>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54850436ef7147cb"/>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15F51AE4-E24B-463D-9030-1B3AF961A9B0}"/>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005DAA"/>
                </a:solidFill>
                <a:latin typeface="Arial"/>
                <a:ea typeface="Arial"/>
                <a:cs typeface="Arial"/>
              </a:defRPr>
            </a:pPr>
            <a:r>
              <a:rPr sz="1125" b="1">
                <a:solidFill>
                  <a:srgbClr val="005DAA"/>
                </a:solidFill>
                <a:latin typeface="Arial"/>
                <a:ea typeface="Arial"/>
                <a:cs typeface="Arial"/>
              </a:rPr>
              <a:t>CONNECT</a:t>
            </a:r>
          </a:p>
        </p:txBody>
      </p:sp>
      <p:sp>
        <p:nvSpPr>
          <p:cNvPr id="3" name="title-12">
            <a:extLst xmlns:a="http://schemas.openxmlformats.org/drawingml/2006/main">
              <a:ext uri="{FF2B5EF4-FFF2-40B4-BE49-F238E27FC236}">
                <a16:creationId xmlns:a16="http://schemas.microsoft.com/office/drawing/2014/main" id="{3E3BB628-BAEE-448C-AE5E-7663335CA9AC}"/>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002244"/>
                </a:solidFill>
                <a:latin typeface="Arial"/>
                <a:ea typeface="Arial"/>
                <a:cs typeface="Arial"/>
              </a:defRPr>
            </a:pPr>
            <a:r>
              <a:rPr sz="3525" b="1">
                <a:solidFill>
                  <a:srgbClr val="002244"/>
                </a:solidFill>
                <a:latin typeface="Arial"/>
                <a:ea typeface="Arial"/>
                <a:cs typeface="Arial"/>
              </a:rPr>
              <a:t>Park for a clear exit and a stable platform</a:t>
            </a:r>
          </a:p>
        </p:txBody>
      </p:sp>
      <p:sp>
        <p:nvSpPr>
          <p:cNvPr id="4" name="">
            <a:extLst xmlns:a="http://schemas.openxmlformats.org/drawingml/2006/main">
              <a:ext uri="{FF2B5EF4-FFF2-40B4-BE49-F238E27FC236}">
                <a16:creationId xmlns:a16="http://schemas.microsoft.com/office/drawing/2014/main" id="{16CB0145-2B41-47C0-B715-8B509C08E0C7}"/>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87E1C79-A700-4357-AA15-9305A5576002}"/>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4CA44F04-91D8-4982-841C-3DE71E690D82}"/>
              </a:ext>
            </a:extLst>
          </p:cNvPr>
          <p:cNvSpPr>
            <a:spLocks xmlns:a="http://schemas.openxmlformats.org/drawingml/2006/main" noGrp="1"/>
          </p:cNvSpPr>
          <p:nvPr/>
        </p:nvSpPr>
        <p:spPr>
          <a:xfrm xmlns:a="http://schemas.openxmlformats.org/drawingml/2006/main">
            <a:off x="666750" y="1943100"/>
            <a:ext cx="7239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679"/>
          </a:bodyPr>
          <a:lstStyle xmlns:a="http://schemas.openxmlformats.org/drawingml/2006/main"/>
          <a:p xmlns:a="http://schemas.openxmlformats.org/drawingml/2006/main">
            <a:pPr algn="l">
              <a:defRPr sz="2025" b="0">
                <a:solidFill>
                  <a:srgbClr val="486581"/>
                </a:solidFill>
                <a:latin typeface="Arial"/>
                <a:ea typeface="Arial"/>
                <a:cs typeface="Arial"/>
              </a:defRPr>
            </a:pPr>
            <a:r>
              <a:rPr sz="2025" b="0">
                <a:solidFill>
                  <a:srgbClr val="486581"/>
                </a:solidFill>
                <a:latin typeface="Arial"/>
                <a:ea typeface="Arial"/>
                <a:cs typeface="Arial"/>
              </a:rPr>
              <a:t>The fuel vehicle should be ready to move away without backing toward the aircraft.</a:t>
            </a:r>
          </a:p>
        </p:txBody>
      </p:sp>
      <p:sp>
        <p:nvSpPr>
          <p:cNvPr id="7" name="">
            <a:extLst xmlns:a="http://schemas.openxmlformats.org/drawingml/2006/main">
              <a:ext uri="{FF2B5EF4-FFF2-40B4-BE49-F238E27FC236}">
                <a16:creationId xmlns:a16="http://schemas.microsoft.com/office/drawing/2014/main" id="{C66F8AA6-7CB1-4EC2-9EC1-7610D3AC52BE}"/>
              </a:ext>
            </a:extLst>
          </p:cNvPr>
          <p:cNvSpPr>
            <a:spLocks xmlns:a="http://schemas.openxmlformats.org/drawingml/2006/main" noGrp="1"/>
          </p:cNvSpPr>
          <p:nvPr/>
        </p:nvSpPr>
        <p:spPr>
          <a:xfrm xmlns:a="http://schemas.openxmlformats.org/drawingml/2006/main">
            <a:off x="1143000" y="3143250"/>
            <a:ext cx="7429500" cy="1619250"/>
          </a:xfrm>
          <a:prstGeom xmlns:a="http://schemas.openxmlformats.org/drawingml/2006/main" prst="roundRect">
            <a:avLst>
              <a:gd name="adj" fmla="val 17647"/>
            </a:avLst>
          </a:prstGeom>
          <a:solidFill xmlns:a="http://schemas.openxmlformats.org/drawingml/2006/main">
            <a:srgbClr val="FFFFFF"/>
          </a:solidFill>
          <a:ln xmlns:a="http://schemas.openxmlformats.org/drawingml/2006/main" w="19050">
            <a:solidFill>
              <a:srgbClr val="E7EEF4"/>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8" name="">
            <a:extLst xmlns:a="http://schemas.openxmlformats.org/drawingml/2006/main">
              <a:ext uri="{FF2B5EF4-FFF2-40B4-BE49-F238E27FC236}">
                <a16:creationId xmlns:a16="http://schemas.microsoft.com/office/drawing/2014/main" id="{3FE60D8D-4D6C-44CF-9568-3C5D1D45C4E7}"/>
              </a:ext>
            </a:extLst>
          </p:cNvPr>
          <p:cNvSpPr>
            <a:spLocks xmlns:a="http://schemas.openxmlformats.org/drawingml/2006/main" noGrp="1"/>
          </p:cNvSpPr>
          <p:nvPr/>
        </p:nvSpPr>
        <p:spPr>
          <a:xfrm xmlns:a="http://schemas.openxmlformats.org/drawingml/2006/main">
            <a:off x="2095500" y="3524250"/>
            <a:ext cx="2286000" cy="857250"/>
          </a:xfrm>
          <a:prstGeom xmlns:a="http://schemas.openxmlformats.org/drawingml/2006/main" prst="roundRect">
            <a:avLst>
              <a:gd name="adj" fmla="val 20000"/>
            </a:avLst>
          </a:prstGeom>
          <a:solidFill xmlns:a="http://schemas.openxmlformats.org/drawingml/2006/main">
            <a:srgbClr val="005DAA"/>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9841638D-BBB5-42D6-9B94-2BCC33FF5E26}"/>
              </a:ext>
            </a:extLst>
          </p:cNvPr>
          <p:cNvSpPr>
            <a:spLocks xmlns:a="http://schemas.openxmlformats.org/drawingml/2006/main" noGrp="1"/>
          </p:cNvSpPr>
          <p:nvPr/>
        </p:nvSpPr>
        <p:spPr>
          <a:xfrm xmlns:a="http://schemas.openxmlformats.org/drawingml/2006/main">
            <a:off x="2247900" y="3695700"/>
            <a:ext cx="19812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725" b="1">
                <a:solidFill>
                  <a:srgbClr val="FFFFFF"/>
                </a:solidFill>
                <a:latin typeface="Arial"/>
                <a:ea typeface="Arial"/>
                <a:cs typeface="Arial"/>
              </a:defRPr>
            </a:pPr>
            <a:r>
              <a:rPr sz="1725" b="1">
                <a:solidFill>
                  <a:srgbClr val="FFFFFF"/>
                </a:solidFill>
                <a:latin typeface="Arial"/>
                <a:ea typeface="Arial"/>
                <a:cs typeface="Arial"/>
              </a:rPr>
              <a:t>FUEL VEHICLE</a:t>
            </a:r>
          </a:p>
        </p:txBody>
      </p:sp>
      <p:sp>
        <p:nvSpPr>
          <p:cNvPr id="10" name="">
            <a:extLst xmlns:a="http://schemas.openxmlformats.org/drawingml/2006/main">
              <a:ext uri="{FF2B5EF4-FFF2-40B4-BE49-F238E27FC236}">
                <a16:creationId xmlns:a16="http://schemas.microsoft.com/office/drawing/2014/main" id="{DEDE6D7C-1072-4126-BFDE-EAC944651A1E}"/>
              </a:ext>
            </a:extLst>
          </p:cNvPr>
          <p:cNvSpPr>
            <a:spLocks xmlns:a="http://schemas.openxmlformats.org/drawingml/2006/main" noGrp="1"/>
          </p:cNvSpPr>
          <p:nvPr/>
        </p:nvSpPr>
        <p:spPr>
          <a:xfrm xmlns:a="http://schemas.openxmlformats.org/drawingml/2006/main">
            <a:off x="4514850" y="3686175"/>
            <a:ext cx="2952750" cy="552450"/>
          </a:xfrm>
          <a:prstGeom xmlns:a="http://schemas.openxmlformats.org/drawingml/2006/main" prst="rightArrow">
            <a:avLst/>
          </a:prstGeom>
          <a:solidFill xmlns:a="http://schemas.openxmlformats.org/drawingml/2006/main">
            <a:srgbClr val="00A9E0"/>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79842FE5-C9C7-4FB9-8E1C-8A637E9FE98A}"/>
              </a:ext>
            </a:extLst>
          </p:cNvPr>
          <p:cNvSpPr>
            <a:spLocks xmlns:a="http://schemas.openxmlformats.org/drawingml/2006/main" noGrp="1"/>
          </p:cNvSpPr>
          <p:nvPr/>
        </p:nvSpPr>
        <p:spPr>
          <a:xfrm xmlns:a="http://schemas.openxmlformats.org/drawingml/2006/main">
            <a:off x="5010150" y="3733800"/>
            <a:ext cx="1809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75" b="1">
                <a:solidFill>
                  <a:srgbClr val="002244"/>
                </a:solidFill>
                <a:latin typeface="Arial"/>
                <a:ea typeface="Arial"/>
                <a:cs typeface="Arial"/>
              </a:defRPr>
            </a:pPr>
            <a:r>
              <a:rPr sz="1575" b="1">
                <a:solidFill>
                  <a:srgbClr val="002244"/>
                </a:solidFill>
                <a:latin typeface="Arial"/>
                <a:ea typeface="Arial"/>
                <a:cs typeface="Arial"/>
              </a:rPr>
              <a:t>CLEAR EXIT</a:t>
            </a:r>
          </a:p>
        </p:txBody>
      </p:sp>
      <p:sp>
        <p:nvSpPr>
          <p:cNvPr id="12" name="">
            <a:extLst xmlns:a="http://schemas.openxmlformats.org/drawingml/2006/main">
              <a:ext uri="{FF2B5EF4-FFF2-40B4-BE49-F238E27FC236}">
                <a16:creationId xmlns:a16="http://schemas.microsoft.com/office/drawing/2014/main" id="{EBCF7F2B-F6E2-43EB-93A9-BFC48AD23022}"/>
              </a:ext>
            </a:extLst>
          </p:cNvPr>
          <p:cNvSpPr>
            <a:spLocks xmlns:a="http://schemas.openxmlformats.org/drawingml/2006/main" noGrp="1"/>
          </p:cNvSpPr>
          <p:nvPr/>
        </p:nvSpPr>
        <p:spPr>
          <a:xfrm xmlns:a="http://schemas.openxmlformats.org/drawingml/2006/main">
            <a:off x="9048750" y="3581400"/>
            <a:ext cx="1981200" cy="742950"/>
          </a:xfrm>
          <a:prstGeom xmlns:a="http://schemas.openxmlformats.org/drawingml/2006/main" prst="roundRect">
            <a:avLst>
              <a:gd name="adj" fmla="val 50000"/>
            </a:avLst>
          </a:prstGeom>
          <a:solidFill xmlns:a="http://schemas.openxmlformats.org/drawingml/2006/main">
            <a:srgbClr val="DFF4FC"/>
          </a:solidFill>
          <a:ln xmlns:a="http://schemas.openxmlformats.org/drawingml/2006/main" w="19050">
            <a:solidFill>
              <a:srgbClr val="00A9E0"/>
            </a:solid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2025" b="1">
                <a:solidFill>
                  <a:srgbClr val="002244"/>
                </a:solidFill>
                <a:latin typeface="Arial"/>
                <a:ea typeface="Arial"/>
                <a:cs typeface="Arial"/>
              </a:defRPr>
            </a:pPr>
            <a:r>
              <a:rPr sz="2025" b="1">
                <a:solidFill>
                  <a:srgbClr val="002244"/>
                </a:solidFill>
                <a:latin typeface="Arial"/>
                <a:ea typeface="Arial"/>
                <a:cs typeface="Arial"/>
              </a:rPr>
              <a:t>AIRCRAFT</a:t>
            </a:r>
          </a:p>
        </p:txBody>
      </p:sp>
      <p:sp>
        <p:nvSpPr>
          <p:cNvPr id="13" name="">
            <a:extLst xmlns:a="http://schemas.openxmlformats.org/drawingml/2006/main">
              <a:ext uri="{FF2B5EF4-FFF2-40B4-BE49-F238E27FC236}">
                <a16:creationId xmlns:a16="http://schemas.microsoft.com/office/drawing/2014/main" id="{4C873C3E-4AC6-4B93-B19A-D340FFCE3648}"/>
              </a:ext>
            </a:extLst>
          </p:cNvPr>
          <p:cNvSpPr>
            <a:spLocks xmlns:a="http://schemas.openxmlformats.org/drawingml/2006/main" noGrp="1"/>
          </p:cNvSpPr>
          <p:nvPr/>
        </p:nvSpPr>
        <p:spPr>
          <a:xfrm xmlns:a="http://schemas.openxmlformats.org/drawingml/2006/main">
            <a:off x="952500" y="5419725"/>
            <a:ext cx="114300" cy="114300"/>
          </a:xfrm>
          <a:prstGeom xmlns:a="http://schemas.openxmlformats.org/drawingml/2006/main" prst="ellipse">
            <a:avLst/>
          </a:prstGeom>
          <a:solidFill xmlns:a="http://schemas.openxmlformats.org/drawingml/2006/main">
            <a:srgbClr val="00A9E0"/>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6C11CE58-00B9-40DD-8912-B9F2FF85A1AC}"/>
              </a:ext>
            </a:extLst>
          </p:cNvPr>
          <p:cNvSpPr>
            <a:spLocks xmlns:a="http://schemas.openxmlformats.org/drawingml/2006/main" noGrp="1"/>
          </p:cNvSpPr>
          <p:nvPr/>
        </p:nvSpPr>
        <p:spPr>
          <a:xfrm xmlns:a="http://schemas.openxmlformats.org/drawingml/2006/main">
            <a:off x="1200150" y="5334000"/>
            <a:ext cx="46101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02A43"/>
                </a:solidFill>
                <a:latin typeface="Arial"/>
                <a:ea typeface="Arial"/>
                <a:cs typeface="Arial"/>
              </a:defRPr>
            </a:pPr>
            <a:r>
              <a:rPr sz="1500" b="0">
                <a:solidFill>
                  <a:srgbClr val="102A43"/>
                </a:solidFill>
                <a:latin typeface="Arial"/>
                <a:ea typeface="Arial"/>
                <a:cs typeface="Arial"/>
              </a:rPr>
              <a:t>Parking brake and chocks set as required</a:t>
            </a:r>
          </a:p>
        </p:txBody>
      </p:sp>
      <p:sp>
        <p:nvSpPr>
          <p:cNvPr id="15" name="">
            <a:extLst xmlns:a="http://schemas.openxmlformats.org/drawingml/2006/main">
              <a:ext uri="{FF2B5EF4-FFF2-40B4-BE49-F238E27FC236}">
                <a16:creationId xmlns:a16="http://schemas.microsoft.com/office/drawing/2014/main" id="{9F570426-6BC1-46DC-BD4D-721F2178B938}"/>
              </a:ext>
            </a:extLst>
          </p:cNvPr>
          <p:cNvSpPr>
            <a:spLocks xmlns:a="http://schemas.openxmlformats.org/drawingml/2006/main" noGrp="1"/>
          </p:cNvSpPr>
          <p:nvPr/>
        </p:nvSpPr>
        <p:spPr>
          <a:xfrm xmlns:a="http://schemas.openxmlformats.org/drawingml/2006/main">
            <a:off x="952500" y="5915025"/>
            <a:ext cx="114300" cy="114300"/>
          </a:xfrm>
          <a:prstGeom xmlns:a="http://schemas.openxmlformats.org/drawingml/2006/main" prst="ellipse">
            <a:avLst/>
          </a:prstGeom>
          <a:solidFill xmlns:a="http://schemas.openxmlformats.org/drawingml/2006/main">
            <a:srgbClr val="00A9E0"/>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6985EB6D-5748-4EBB-AE0D-BD54FAD315B5}"/>
              </a:ext>
            </a:extLst>
          </p:cNvPr>
          <p:cNvSpPr>
            <a:spLocks xmlns:a="http://schemas.openxmlformats.org/drawingml/2006/main" noGrp="1"/>
          </p:cNvSpPr>
          <p:nvPr/>
        </p:nvSpPr>
        <p:spPr>
          <a:xfrm xmlns:a="http://schemas.openxmlformats.org/drawingml/2006/main">
            <a:off x="1200150" y="5829300"/>
            <a:ext cx="40386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02A43"/>
                </a:solidFill>
                <a:latin typeface="Arial"/>
                <a:ea typeface="Arial"/>
                <a:cs typeface="Arial"/>
              </a:defRPr>
            </a:pPr>
            <a:r>
              <a:rPr sz="1500" b="0">
                <a:solidFill>
                  <a:srgbClr val="102A43"/>
                </a:solidFill>
                <a:latin typeface="Arial"/>
                <a:ea typeface="Arial"/>
                <a:cs typeface="Arial"/>
              </a:rPr>
              <a:t>Interlocks and controls checked</a:t>
            </a:r>
          </a:p>
        </p:txBody>
      </p:sp>
      <p:sp>
        <p:nvSpPr>
          <p:cNvPr id="17" name="">
            <a:extLst xmlns:a="http://schemas.openxmlformats.org/drawingml/2006/main">
              <a:ext uri="{FF2B5EF4-FFF2-40B4-BE49-F238E27FC236}">
                <a16:creationId xmlns:a16="http://schemas.microsoft.com/office/drawing/2014/main" id="{836C114B-A697-440D-8603-A5E5048AF1CB}"/>
              </a:ext>
            </a:extLst>
          </p:cNvPr>
          <p:cNvSpPr>
            <a:spLocks xmlns:a="http://schemas.openxmlformats.org/drawingml/2006/main" noGrp="1"/>
          </p:cNvSpPr>
          <p:nvPr/>
        </p:nvSpPr>
        <p:spPr>
          <a:xfrm xmlns:a="http://schemas.openxmlformats.org/drawingml/2006/main">
            <a:off x="6191250" y="5419725"/>
            <a:ext cx="114300" cy="114300"/>
          </a:xfrm>
          <a:prstGeom xmlns:a="http://schemas.openxmlformats.org/drawingml/2006/main" prst="ellipse">
            <a:avLst/>
          </a:prstGeom>
          <a:solidFill xmlns:a="http://schemas.openxmlformats.org/drawingml/2006/main">
            <a:srgbClr val="00A9E0"/>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16042E2E-CEEF-494D-AF8D-95C4A239DCF3}"/>
              </a:ext>
            </a:extLst>
          </p:cNvPr>
          <p:cNvSpPr>
            <a:spLocks xmlns:a="http://schemas.openxmlformats.org/drawingml/2006/main" noGrp="1"/>
          </p:cNvSpPr>
          <p:nvPr/>
        </p:nvSpPr>
        <p:spPr>
          <a:xfrm xmlns:a="http://schemas.openxmlformats.org/drawingml/2006/main">
            <a:off x="6438900" y="5334000"/>
            <a:ext cx="45148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02A43"/>
                </a:solidFill>
                <a:latin typeface="Arial"/>
                <a:ea typeface="Arial"/>
                <a:cs typeface="Arial"/>
              </a:defRPr>
            </a:pPr>
            <a:r>
              <a:rPr sz="1500" b="0">
                <a:solidFill>
                  <a:srgbClr val="102A43"/>
                </a:solidFill>
                <a:latin typeface="Arial"/>
                <a:ea typeface="Arial"/>
                <a:cs typeface="Arial"/>
              </a:rPr>
              <a:t>Extinguisher and shutoff access clear</a:t>
            </a:r>
          </a:p>
        </p:txBody>
      </p:sp>
      <p:sp>
        <p:nvSpPr>
          <p:cNvPr id="19" name="">
            <a:extLst xmlns:a="http://schemas.openxmlformats.org/drawingml/2006/main">
              <a:ext uri="{FF2B5EF4-FFF2-40B4-BE49-F238E27FC236}">
                <a16:creationId xmlns:a16="http://schemas.microsoft.com/office/drawing/2014/main" id="{F30D4628-0E8D-4622-A9CB-492A9551629C}"/>
              </a:ext>
            </a:extLst>
          </p:cNvPr>
          <p:cNvSpPr>
            <a:spLocks xmlns:a="http://schemas.openxmlformats.org/drawingml/2006/main" noGrp="1"/>
          </p:cNvSpPr>
          <p:nvPr/>
        </p:nvSpPr>
        <p:spPr>
          <a:xfrm xmlns:a="http://schemas.openxmlformats.org/drawingml/2006/main">
            <a:off x="6191250" y="5915025"/>
            <a:ext cx="114300" cy="114300"/>
          </a:xfrm>
          <a:prstGeom xmlns:a="http://schemas.openxmlformats.org/drawingml/2006/main" prst="ellipse">
            <a:avLst/>
          </a:prstGeom>
          <a:solidFill xmlns:a="http://schemas.openxmlformats.org/drawingml/2006/main">
            <a:srgbClr val="00A9E0"/>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9FB9B376-3DA2-4946-B486-FBBC61F352FC}"/>
              </a:ext>
            </a:extLst>
          </p:cNvPr>
          <p:cNvSpPr>
            <a:spLocks xmlns:a="http://schemas.openxmlformats.org/drawingml/2006/main" noGrp="1"/>
          </p:cNvSpPr>
          <p:nvPr/>
        </p:nvSpPr>
        <p:spPr>
          <a:xfrm xmlns:a="http://schemas.openxmlformats.org/drawingml/2006/main">
            <a:off x="6438900" y="5829300"/>
            <a:ext cx="47053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102A43"/>
                </a:solidFill>
                <a:latin typeface="Arial"/>
                <a:ea typeface="Arial"/>
                <a:cs typeface="Arial"/>
              </a:defRPr>
            </a:pPr>
            <a:r>
              <a:rPr sz="1500" b="0">
                <a:solidFill>
                  <a:srgbClr val="102A43"/>
                </a:solidFill>
                <a:latin typeface="Arial"/>
                <a:ea typeface="Arial"/>
                <a:cs typeface="Arial"/>
              </a:rPr>
              <a:t>Hose protected from traffic and sharp bends</a:t>
            </a:r>
          </a:p>
        </p:txBody>
      </p:sp>
      <p:sp>
        <p:nvSpPr>
          <p:cNvPr id="21" name="">
            <a:extLst xmlns:a="http://schemas.openxmlformats.org/drawingml/2006/main">
              <a:ext uri="{FF2B5EF4-FFF2-40B4-BE49-F238E27FC236}">
                <a16:creationId xmlns:a16="http://schemas.microsoft.com/office/drawing/2014/main" id="{85B8EC5A-00FF-4E44-AB23-85AFB43B2119}"/>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486581"/>
                </a:solidFill>
                <a:latin typeface="Arial"/>
                <a:ea typeface="Arial"/>
                <a:cs typeface="Arial"/>
              </a:defRPr>
            </a:pPr>
            <a:r>
              <a:rPr sz="825" b="0">
                <a:solidFill>
                  <a:srgbClr val="486581"/>
                </a:solidFill>
                <a:latin typeface="Arial"/>
                <a:ea typeface="Arial"/>
                <a:cs typeface="Arial"/>
              </a:rPr>
              <a:t>Independent portfolio concept. Not affiliated with United Airlines.</a:t>
            </a:r>
          </a:p>
        </p:txBody>
      </p:sp>
      <p:sp>
        <p:nvSpPr>
          <p:cNvPr id="22" name="map-12">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52DC3A37-5875-4B02-A590-45C6E79DDE98}"/>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DFF4FC"/>
          </a:solidFill>
          <a:ln xmlns:a="http://schemas.openxmlformats.org/drawingml/2006/main" w="9525">
            <a:solidFill>
              <a:srgbClr val="B8DDEB"/>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005DAA"/>
                </a:solidFill>
                <a:latin typeface="Arial"/>
                <a:ea typeface="Arial"/>
                <a:cs typeface="Arial"/>
              </a:defRPr>
            </a:pPr>
            <a:r>
              <a:rPr sz="975" b="1">
                <a:solidFill>
                  <a:srgbClr val="005DAA"/>
                </a:solidFill>
                <a:latin typeface="Arial"/>
                <a:ea typeface="Arial"/>
                <a:cs typeface="Arial"/>
              </a:rPr>
              <a:t>MAP</a:t>
            </a:r>
          </a:p>
        </p:txBody>
      </p:sp>
      <p:sp>
        <p:nvSpPr>
          <p:cNvPr id="23" name="">
            <a:extLst xmlns:a="http://schemas.openxmlformats.org/drawingml/2006/main">
              <a:ext uri="{FF2B5EF4-FFF2-40B4-BE49-F238E27FC236}">
                <a16:creationId xmlns:a16="http://schemas.microsoft.com/office/drawing/2014/main" id="{18F5C473-5BD8-4B52-8138-4013049A91F1}"/>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486581"/>
                </a:solidFill>
                <a:latin typeface="Arial"/>
                <a:ea typeface="Arial"/>
                <a:cs typeface="Arial"/>
              </a:defRPr>
            </a:pPr>
            <a:r>
              <a:rPr sz="900" b="1">
                <a:solidFill>
                  <a:srgbClr val="486581"/>
                </a:solidFill>
                <a:latin typeface="Arial"/>
                <a:ea typeface="Arial"/>
                <a:cs typeface="Arial"/>
              </a:rPr>
              <a:t>12</a:t>
            </a:r>
          </a:p>
        </p:txBody>
      </p:sp>
    </p:spTree>
    <p:transition spd="fast">
      <p:fade/>
    </p:transition>
    <p:extLst>
      <p:ext uri="{BB962C8B-B14F-4D97-AF65-F5344CB8AC3E}">
        <p14:creationId xmlns:p14="http://schemas.microsoft.com/office/powerpoint/2010/main" val="1239971163"/>
      </p:ext>
    </p:extLst>
  </p:cSld>
</p:sld>
</file>

<file path=ppt/slides/slide1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29" name=""/>
          <p:cNvPicPr>
            <a:picLocks xmlns:a="http://schemas.openxmlformats.org/drawingml/2006/main" noChangeAspect="1"/>
          </p:cNvPicPr>
          <p:nvPr/>
        </p:nvPicPr>
        <p:blipFill>
          <a:blip xmlns:r="http://schemas.openxmlformats.org/officeDocument/2006/relationships" xmlns:a="http://schemas.openxmlformats.org/drawingml/2006/main" r:embed="R62342875b5794075"/>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7799406F-BBA3-4E6D-8D89-B485092934EB}"/>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005DAA"/>
                </a:solidFill>
                <a:latin typeface="Arial"/>
                <a:ea typeface="Arial"/>
                <a:cs typeface="Arial"/>
              </a:defRPr>
            </a:pPr>
            <a:r>
              <a:rPr sz="1125" b="1">
                <a:solidFill>
                  <a:srgbClr val="005DAA"/>
                </a:solidFill>
                <a:latin typeface="Arial"/>
                <a:ea typeface="Arial"/>
                <a:cs typeface="Arial"/>
              </a:rPr>
              <a:t>CONNECT</a:t>
            </a:r>
          </a:p>
        </p:txBody>
      </p:sp>
      <p:sp>
        <p:nvSpPr>
          <p:cNvPr id="3" name="title-13">
            <a:extLst xmlns:a="http://schemas.openxmlformats.org/drawingml/2006/main">
              <a:ext uri="{FF2B5EF4-FFF2-40B4-BE49-F238E27FC236}">
                <a16:creationId xmlns:a16="http://schemas.microsoft.com/office/drawing/2014/main" id="{1B033FC1-5E4C-4BFD-BBC1-5CA5F8D8CD4B}"/>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002244"/>
                </a:solidFill>
                <a:latin typeface="Arial"/>
                <a:ea typeface="Arial"/>
                <a:cs typeface="Arial"/>
              </a:defRPr>
            </a:pPr>
            <a:r>
              <a:rPr sz="3525" b="1">
                <a:solidFill>
                  <a:srgbClr val="002244"/>
                </a:solidFill>
                <a:latin typeface="Arial"/>
                <a:ea typeface="Arial"/>
                <a:cs typeface="Arial"/>
              </a:rPr>
              <a:t>Connect deliberately, disconnect cleanly</a:t>
            </a:r>
          </a:p>
        </p:txBody>
      </p:sp>
      <p:sp>
        <p:nvSpPr>
          <p:cNvPr id="4" name="">
            <a:extLst xmlns:a="http://schemas.openxmlformats.org/drawingml/2006/main">
              <a:ext uri="{FF2B5EF4-FFF2-40B4-BE49-F238E27FC236}">
                <a16:creationId xmlns:a16="http://schemas.microsoft.com/office/drawing/2014/main" id="{21CCF128-4D47-4659-A290-7DEF57A19069}"/>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3EE31F6-1607-41D9-B0E5-AB53AB053054}"/>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3B5E0D88-98F3-400E-AF3D-4CBA6DB290BA}"/>
              </a:ext>
            </a:extLst>
          </p:cNvPr>
          <p:cNvSpPr>
            <a:spLocks xmlns:a="http://schemas.openxmlformats.org/drawingml/2006/main" noGrp="1"/>
          </p:cNvSpPr>
          <p:nvPr/>
        </p:nvSpPr>
        <p:spPr>
          <a:xfrm xmlns:a="http://schemas.openxmlformats.org/drawingml/2006/main">
            <a:off x="1038225" y="2552700"/>
            <a:ext cx="28575" cy="285750"/>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3674A0B3-8A05-4313-B964-676FB3567083}"/>
              </a:ext>
            </a:extLst>
          </p:cNvPr>
          <p:cNvSpPr>
            <a:spLocks xmlns:a="http://schemas.openxmlformats.org/drawingml/2006/main" noGrp="1"/>
          </p:cNvSpPr>
          <p:nvPr/>
        </p:nvSpPr>
        <p:spPr>
          <a:xfrm xmlns:a="http://schemas.openxmlformats.org/drawingml/2006/main">
            <a:off x="742950" y="2000250"/>
            <a:ext cx="628650" cy="55245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01</a:t>
            </a:r>
          </a:p>
        </p:txBody>
      </p:sp>
      <p:sp>
        <p:nvSpPr>
          <p:cNvPr id="8" name="">
            <a:extLst xmlns:a="http://schemas.openxmlformats.org/drawingml/2006/main">
              <a:ext uri="{FF2B5EF4-FFF2-40B4-BE49-F238E27FC236}">
                <a16:creationId xmlns:a16="http://schemas.microsoft.com/office/drawing/2014/main" id="{19F4ACE4-4C00-4865-83DB-F30D7B43D120}"/>
              </a:ext>
            </a:extLst>
          </p:cNvPr>
          <p:cNvSpPr>
            <a:spLocks xmlns:a="http://schemas.openxmlformats.org/drawingml/2006/main" noGrp="1"/>
          </p:cNvSpPr>
          <p:nvPr/>
        </p:nvSpPr>
        <p:spPr>
          <a:xfrm xmlns:a="http://schemas.openxmlformats.org/drawingml/2006/main">
            <a:off x="1676400" y="201930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025" b="1">
                <a:solidFill>
                  <a:srgbClr val="002244"/>
                </a:solidFill>
                <a:latin typeface="Arial"/>
                <a:ea typeface="Arial"/>
                <a:cs typeface="Arial"/>
              </a:defRPr>
            </a:pPr>
            <a:r>
              <a:rPr sz="2025" b="1">
                <a:solidFill>
                  <a:srgbClr val="002244"/>
                </a:solidFill>
                <a:latin typeface="Arial"/>
                <a:ea typeface="Arial"/>
                <a:cs typeface="Arial"/>
              </a:rPr>
              <a:t>Verify</a:t>
            </a:r>
          </a:p>
        </p:txBody>
      </p:sp>
      <p:sp>
        <p:nvSpPr>
          <p:cNvPr id="9" name="">
            <a:extLst xmlns:a="http://schemas.openxmlformats.org/drawingml/2006/main">
              <a:ext uri="{FF2B5EF4-FFF2-40B4-BE49-F238E27FC236}">
                <a16:creationId xmlns:a16="http://schemas.microsoft.com/office/drawing/2014/main" id="{3D63813C-0DAF-4757-B90D-DE7BE6082162}"/>
              </a:ext>
            </a:extLst>
          </p:cNvPr>
          <p:cNvSpPr>
            <a:spLocks xmlns:a="http://schemas.openxmlformats.org/drawingml/2006/main" noGrp="1"/>
          </p:cNvSpPr>
          <p:nvPr/>
        </p:nvSpPr>
        <p:spPr>
          <a:xfrm xmlns:a="http://schemas.openxmlformats.org/drawingml/2006/main">
            <a:off x="3810000" y="2009775"/>
            <a:ext cx="6858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0">
                <a:solidFill>
                  <a:srgbClr val="486581"/>
                </a:solidFill>
                <a:latin typeface="Arial"/>
                <a:ea typeface="Arial"/>
                <a:cs typeface="Arial"/>
              </a:defRPr>
            </a:pPr>
            <a:r>
              <a:rPr sz="1575" b="0">
                <a:solidFill>
                  <a:srgbClr val="486581"/>
                </a:solidFill>
                <a:latin typeface="Arial"/>
                <a:ea typeface="Arial"/>
                <a:cs typeface="Arial"/>
              </a:rPr>
              <a:t>Aircraft, order, equipment, route, and communication</a:t>
            </a:r>
          </a:p>
        </p:txBody>
      </p:sp>
      <p:sp>
        <p:nvSpPr>
          <p:cNvPr id="10" name="">
            <a:extLst xmlns:a="http://schemas.openxmlformats.org/drawingml/2006/main">
              <a:ext uri="{FF2B5EF4-FFF2-40B4-BE49-F238E27FC236}">
                <a16:creationId xmlns:a16="http://schemas.microsoft.com/office/drawing/2014/main" id="{D9107F31-A33D-419A-B860-BB58DFF286D7}"/>
              </a:ext>
            </a:extLst>
          </p:cNvPr>
          <p:cNvSpPr>
            <a:spLocks xmlns:a="http://schemas.openxmlformats.org/drawingml/2006/main" noGrp="1"/>
          </p:cNvSpPr>
          <p:nvPr/>
        </p:nvSpPr>
        <p:spPr>
          <a:xfrm xmlns:a="http://schemas.openxmlformats.org/drawingml/2006/main">
            <a:off x="1038225" y="3390900"/>
            <a:ext cx="28575" cy="285750"/>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90F1501F-5302-4606-ACFF-BF6259D46CDC}"/>
              </a:ext>
            </a:extLst>
          </p:cNvPr>
          <p:cNvSpPr>
            <a:spLocks xmlns:a="http://schemas.openxmlformats.org/drawingml/2006/main" noGrp="1"/>
          </p:cNvSpPr>
          <p:nvPr/>
        </p:nvSpPr>
        <p:spPr>
          <a:xfrm xmlns:a="http://schemas.openxmlformats.org/drawingml/2006/main">
            <a:off x="742950" y="2838450"/>
            <a:ext cx="628650" cy="55245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02</a:t>
            </a:r>
          </a:p>
        </p:txBody>
      </p:sp>
      <p:sp>
        <p:nvSpPr>
          <p:cNvPr id="12" name="">
            <a:extLst xmlns:a="http://schemas.openxmlformats.org/drawingml/2006/main">
              <a:ext uri="{FF2B5EF4-FFF2-40B4-BE49-F238E27FC236}">
                <a16:creationId xmlns:a16="http://schemas.microsoft.com/office/drawing/2014/main" id="{99B5FF2B-4230-4F04-BA32-E9E70C54A78D}"/>
              </a:ext>
            </a:extLst>
          </p:cNvPr>
          <p:cNvSpPr>
            <a:spLocks xmlns:a="http://schemas.openxmlformats.org/drawingml/2006/main" noGrp="1"/>
          </p:cNvSpPr>
          <p:nvPr/>
        </p:nvSpPr>
        <p:spPr>
          <a:xfrm xmlns:a="http://schemas.openxmlformats.org/drawingml/2006/main">
            <a:off x="1676400" y="285750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025" b="1">
                <a:solidFill>
                  <a:srgbClr val="002244"/>
                </a:solidFill>
                <a:latin typeface="Arial"/>
                <a:ea typeface="Arial"/>
                <a:cs typeface="Arial"/>
              </a:defRPr>
            </a:pPr>
            <a:r>
              <a:rPr sz="2025" b="1">
                <a:solidFill>
                  <a:srgbClr val="002244"/>
                </a:solidFill>
                <a:latin typeface="Arial"/>
                <a:ea typeface="Arial"/>
                <a:cs typeface="Arial"/>
              </a:rPr>
              <a:t>Bond</a:t>
            </a:r>
          </a:p>
        </p:txBody>
      </p:sp>
      <p:sp>
        <p:nvSpPr>
          <p:cNvPr id="13" name="">
            <a:extLst xmlns:a="http://schemas.openxmlformats.org/drawingml/2006/main">
              <a:ext uri="{FF2B5EF4-FFF2-40B4-BE49-F238E27FC236}">
                <a16:creationId xmlns:a16="http://schemas.microsoft.com/office/drawing/2014/main" id="{2451605A-0861-4D80-ACA2-1B8A47B436D7}"/>
              </a:ext>
            </a:extLst>
          </p:cNvPr>
          <p:cNvSpPr>
            <a:spLocks xmlns:a="http://schemas.openxmlformats.org/drawingml/2006/main" noGrp="1"/>
          </p:cNvSpPr>
          <p:nvPr/>
        </p:nvSpPr>
        <p:spPr>
          <a:xfrm xmlns:a="http://schemas.openxmlformats.org/drawingml/2006/main">
            <a:off x="3810000" y="2847975"/>
            <a:ext cx="6858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0">
                <a:solidFill>
                  <a:srgbClr val="486581"/>
                </a:solidFill>
                <a:latin typeface="Arial"/>
                <a:ea typeface="Arial"/>
                <a:cs typeface="Arial"/>
              </a:defRPr>
            </a:pPr>
            <a:r>
              <a:rPr sz="1575" b="0">
                <a:solidFill>
                  <a:srgbClr val="486581"/>
                </a:solidFill>
                <a:latin typeface="Arial"/>
                <a:ea typeface="Arial"/>
                <a:cs typeface="Arial"/>
              </a:rPr>
              <a:t>Attach at the designated point before connection</a:t>
            </a:r>
          </a:p>
        </p:txBody>
      </p:sp>
      <p:sp>
        <p:nvSpPr>
          <p:cNvPr id="14" name="">
            <a:extLst xmlns:a="http://schemas.openxmlformats.org/drawingml/2006/main">
              <a:ext uri="{FF2B5EF4-FFF2-40B4-BE49-F238E27FC236}">
                <a16:creationId xmlns:a16="http://schemas.microsoft.com/office/drawing/2014/main" id="{E615220E-C96F-4249-AAAE-6393AE69EA1F}"/>
              </a:ext>
            </a:extLst>
          </p:cNvPr>
          <p:cNvSpPr>
            <a:spLocks xmlns:a="http://schemas.openxmlformats.org/drawingml/2006/main" noGrp="1"/>
          </p:cNvSpPr>
          <p:nvPr/>
        </p:nvSpPr>
        <p:spPr>
          <a:xfrm xmlns:a="http://schemas.openxmlformats.org/drawingml/2006/main">
            <a:off x="1038225" y="4229100"/>
            <a:ext cx="28575" cy="285750"/>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BCAC8EE0-9A99-4186-A0F9-38EBA871750E}"/>
              </a:ext>
            </a:extLst>
          </p:cNvPr>
          <p:cNvSpPr>
            <a:spLocks xmlns:a="http://schemas.openxmlformats.org/drawingml/2006/main" noGrp="1"/>
          </p:cNvSpPr>
          <p:nvPr/>
        </p:nvSpPr>
        <p:spPr>
          <a:xfrm xmlns:a="http://schemas.openxmlformats.org/drawingml/2006/main">
            <a:off x="742950" y="3676650"/>
            <a:ext cx="628650" cy="55245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03</a:t>
            </a:r>
          </a:p>
        </p:txBody>
      </p:sp>
      <p:sp>
        <p:nvSpPr>
          <p:cNvPr id="16" name="">
            <a:extLst xmlns:a="http://schemas.openxmlformats.org/drawingml/2006/main">
              <a:ext uri="{FF2B5EF4-FFF2-40B4-BE49-F238E27FC236}">
                <a16:creationId xmlns:a16="http://schemas.microsoft.com/office/drawing/2014/main" id="{E1A3D3E5-B83B-4F9A-8BF7-7C10169053D0}"/>
              </a:ext>
            </a:extLst>
          </p:cNvPr>
          <p:cNvSpPr>
            <a:spLocks xmlns:a="http://schemas.openxmlformats.org/drawingml/2006/main" noGrp="1"/>
          </p:cNvSpPr>
          <p:nvPr/>
        </p:nvSpPr>
        <p:spPr>
          <a:xfrm xmlns:a="http://schemas.openxmlformats.org/drawingml/2006/main">
            <a:off x="1676400" y="369570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025" b="1">
                <a:solidFill>
                  <a:srgbClr val="002244"/>
                </a:solidFill>
                <a:latin typeface="Arial"/>
                <a:ea typeface="Arial"/>
                <a:cs typeface="Arial"/>
              </a:defRPr>
            </a:pPr>
            <a:r>
              <a:rPr sz="2025" b="1">
                <a:solidFill>
                  <a:srgbClr val="002244"/>
                </a:solidFill>
                <a:latin typeface="Arial"/>
                <a:ea typeface="Arial"/>
                <a:cs typeface="Arial"/>
              </a:rPr>
              <a:t>Connect</a:t>
            </a:r>
          </a:p>
        </p:txBody>
      </p:sp>
      <p:sp>
        <p:nvSpPr>
          <p:cNvPr id="17" name="">
            <a:extLst xmlns:a="http://schemas.openxmlformats.org/drawingml/2006/main">
              <a:ext uri="{FF2B5EF4-FFF2-40B4-BE49-F238E27FC236}">
                <a16:creationId xmlns:a16="http://schemas.microsoft.com/office/drawing/2014/main" id="{D1ED3C2C-9531-483D-8A20-B904C69A4DDC}"/>
              </a:ext>
            </a:extLst>
          </p:cNvPr>
          <p:cNvSpPr>
            <a:spLocks xmlns:a="http://schemas.openxmlformats.org/drawingml/2006/main" noGrp="1"/>
          </p:cNvSpPr>
          <p:nvPr/>
        </p:nvSpPr>
        <p:spPr>
          <a:xfrm xmlns:a="http://schemas.openxmlformats.org/drawingml/2006/main">
            <a:off x="3810000" y="3686175"/>
            <a:ext cx="6858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0">
                <a:solidFill>
                  <a:srgbClr val="486581"/>
                </a:solidFill>
                <a:latin typeface="Arial"/>
                <a:ea typeface="Arial"/>
                <a:cs typeface="Arial"/>
              </a:defRPr>
            </a:pPr>
            <a:r>
              <a:rPr sz="1575" b="0">
                <a:solidFill>
                  <a:srgbClr val="486581"/>
                </a:solidFill>
                <a:latin typeface="Arial"/>
                <a:ea typeface="Arial"/>
                <a:cs typeface="Arial"/>
              </a:rPr>
              <a:t>Inspect coupling and secure the fueling connection</a:t>
            </a:r>
          </a:p>
        </p:txBody>
      </p:sp>
      <p:sp>
        <p:nvSpPr>
          <p:cNvPr id="18" name="">
            <a:extLst xmlns:a="http://schemas.openxmlformats.org/drawingml/2006/main">
              <a:ext uri="{FF2B5EF4-FFF2-40B4-BE49-F238E27FC236}">
                <a16:creationId xmlns:a16="http://schemas.microsoft.com/office/drawing/2014/main" id="{678120F4-244E-452B-864E-CB18926037CE}"/>
              </a:ext>
            </a:extLst>
          </p:cNvPr>
          <p:cNvSpPr>
            <a:spLocks xmlns:a="http://schemas.openxmlformats.org/drawingml/2006/main" noGrp="1"/>
          </p:cNvSpPr>
          <p:nvPr/>
        </p:nvSpPr>
        <p:spPr>
          <a:xfrm xmlns:a="http://schemas.openxmlformats.org/drawingml/2006/main">
            <a:off x="1038225" y="5067300"/>
            <a:ext cx="28575" cy="285750"/>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19" name="">
            <a:extLst xmlns:a="http://schemas.openxmlformats.org/drawingml/2006/main">
              <a:ext uri="{FF2B5EF4-FFF2-40B4-BE49-F238E27FC236}">
                <a16:creationId xmlns:a16="http://schemas.microsoft.com/office/drawing/2014/main" id="{3871549A-7A8A-4FB5-A862-DE53F92C3536}"/>
              </a:ext>
            </a:extLst>
          </p:cNvPr>
          <p:cNvSpPr>
            <a:spLocks xmlns:a="http://schemas.openxmlformats.org/drawingml/2006/main" noGrp="1"/>
          </p:cNvSpPr>
          <p:nvPr/>
        </p:nvSpPr>
        <p:spPr>
          <a:xfrm xmlns:a="http://schemas.openxmlformats.org/drawingml/2006/main">
            <a:off x="742950" y="4514850"/>
            <a:ext cx="628650" cy="55245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04</a:t>
            </a:r>
          </a:p>
        </p:txBody>
      </p:sp>
      <p:sp>
        <p:nvSpPr>
          <p:cNvPr id="20" name="">
            <a:extLst xmlns:a="http://schemas.openxmlformats.org/drawingml/2006/main">
              <a:ext uri="{FF2B5EF4-FFF2-40B4-BE49-F238E27FC236}">
                <a16:creationId xmlns:a16="http://schemas.microsoft.com/office/drawing/2014/main" id="{7C2C0D14-6751-4AAD-8E67-C8EA9B43423F}"/>
              </a:ext>
            </a:extLst>
          </p:cNvPr>
          <p:cNvSpPr>
            <a:spLocks xmlns:a="http://schemas.openxmlformats.org/drawingml/2006/main" noGrp="1"/>
          </p:cNvSpPr>
          <p:nvPr/>
        </p:nvSpPr>
        <p:spPr>
          <a:xfrm xmlns:a="http://schemas.openxmlformats.org/drawingml/2006/main">
            <a:off x="1676400" y="453390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025" b="1">
                <a:solidFill>
                  <a:srgbClr val="002244"/>
                </a:solidFill>
                <a:latin typeface="Arial"/>
                <a:ea typeface="Arial"/>
                <a:cs typeface="Arial"/>
              </a:defRPr>
            </a:pPr>
            <a:r>
              <a:rPr sz="2025" b="1">
                <a:solidFill>
                  <a:srgbClr val="002244"/>
                </a:solidFill>
                <a:latin typeface="Arial"/>
                <a:ea typeface="Arial"/>
                <a:cs typeface="Arial"/>
              </a:rPr>
              <a:t>Control</a:t>
            </a:r>
          </a:p>
        </p:txBody>
      </p:sp>
      <p:sp>
        <p:nvSpPr>
          <p:cNvPr id="21" name="">
            <a:extLst xmlns:a="http://schemas.openxmlformats.org/drawingml/2006/main">
              <a:ext uri="{FF2B5EF4-FFF2-40B4-BE49-F238E27FC236}">
                <a16:creationId xmlns:a16="http://schemas.microsoft.com/office/drawing/2014/main" id="{83C0AED9-3708-47E2-9C19-55EAB056758C}"/>
              </a:ext>
            </a:extLst>
          </p:cNvPr>
          <p:cNvSpPr>
            <a:spLocks xmlns:a="http://schemas.openxmlformats.org/drawingml/2006/main" noGrp="1"/>
          </p:cNvSpPr>
          <p:nvPr/>
        </p:nvSpPr>
        <p:spPr>
          <a:xfrm xmlns:a="http://schemas.openxmlformats.org/drawingml/2006/main">
            <a:off x="3810000" y="4524375"/>
            <a:ext cx="6858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0">
                <a:solidFill>
                  <a:srgbClr val="486581"/>
                </a:solidFill>
                <a:latin typeface="Arial"/>
                <a:ea typeface="Arial"/>
                <a:cs typeface="Arial"/>
              </a:defRPr>
            </a:pPr>
            <a:r>
              <a:rPr sz="1575" b="0">
                <a:solidFill>
                  <a:srgbClr val="486581"/>
                </a:solidFill>
                <a:latin typeface="Arial"/>
                <a:ea typeface="Arial"/>
                <a:cs typeface="Arial"/>
              </a:rPr>
              <a:t>Begin flow with the required control in hand</a:t>
            </a:r>
          </a:p>
        </p:txBody>
      </p:sp>
      <p:sp>
        <p:nvSpPr>
          <p:cNvPr id="22" name="">
            <a:extLst xmlns:a="http://schemas.openxmlformats.org/drawingml/2006/main">
              <a:ext uri="{FF2B5EF4-FFF2-40B4-BE49-F238E27FC236}">
                <a16:creationId xmlns:a16="http://schemas.microsoft.com/office/drawing/2014/main" id="{4779602E-F88B-441B-A866-FDEACDECCF9B}"/>
              </a:ext>
            </a:extLst>
          </p:cNvPr>
          <p:cNvSpPr>
            <a:spLocks xmlns:a="http://schemas.openxmlformats.org/drawingml/2006/main" noGrp="1"/>
          </p:cNvSpPr>
          <p:nvPr/>
        </p:nvSpPr>
        <p:spPr>
          <a:xfrm xmlns:a="http://schemas.openxmlformats.org/drawingml/2006/main">
            <a:off x="742950" y="5353050"/>
            <a:ext cx="628650" cy="552450"/>
          </a:xfrm>
          <a:prstGeom xmlns:a="http://schemas.openxmlformats.org/drawingml/2006/main" prst="roundRect">
            <a:avLst>
              <a:gd name="adj" fmla="val 50000"/>
            </a:avLst>
          </a:prstGeom>
          <a:solidFill xmlns:a="http://schemas.openxmlformats.org/drawingml/2006/main">
            <a:srgbClr val="16856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05</a:t>
            </a:r>
          </a:p>
        </p:txBody>
      </p:sp>
      <p:sp>
        <p:nvSpPr>
          <p:cNvPr id="23" name="">
            <a:extLst xmlns:a="http://schemas.openxmlformats.org/drawingml/2006/main">
              <a:ext uri="{FF2B5EF4-FFF2-40B4-BE49-F238E27FC236}">
                <a16:creationId xmlns:a16="http://schemas.microsoft.com/office/drawing/2014/main" id="{2357BAFD-0D1C-4CCE-A1C1-D0AB1F0881C4}"/>
              </a:ext>
            </a:extLst>
          </p:cNvPr>
          <p:cNvSpPr>
            <a:spLocks xmlns:a="http://schemas.openxmlformats.org/drawingml/2006/main" noGrp="1"/>
          </p:cNvSpPr>
          <p:nvPr/>
        </p:nvSpPr>
        <p:spPr>
          <a:xfrm xmlns:a="http://schemas.openxmlformats.org/drawingml/2006/main">
            <a:off x="1676400" y="5372100"/>
            <a:ext cx="2095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025" b="1">
                <a:solidFill>
                  <a:srgbClr val="002244"/>
                </a:solidFill>
                <a:latin typeface="Arial"/>
                <a:ea typeface="Arial"/>
                <a:cs typeface="Arial"/>
              </a:defRPr>
            </a:pPr>
            <a:r>
              <a:rPr sz="2025" b="1">
                <a:solidFill>
                  <a:srgbClr val="002244"/>
                </a:solidFill>
                <a:latin typeface="Arial"/>
                <a:ea typeface="Arial"/>
                <a:cs typeface="Arial"/>
              </a:rPr>
              <a:t>Close</a:t>
            </a:r>
          </a:p>
        </p:txBody>
      </p:sp>
      <p:sp>
        <p:nvSpPr>
          <p:cNvPr id="24" name="">
            <a:extLst xmlns:a="http://schemas.openxmlformats.org/drawingml/2006/main">
              <a:ext uri="{FF2B5EF4-FFF2-40B4-BE49-F238E27FC236}">
                <a16:creationId xmlns:a16="http://schemas.microsoft.com/office/drawing/2014/main" id="{0CC68B79-F6DE-4E3E-85D5-0182A1201DF2}"/>
              </a:ext>
            </a:extLst>
          </p:cNvPr>
          <p:cNvSpPr>
            <a:spLocks xmlns:a="http://schemas.openxmlformats.org/drawingml/2006/main" noGrp="1"/>
          </p:cNvSpPr>
          <p:nvPr/>
        </p:nvSpPr>
        <p:spPr>
          <a:xfrm xmlns:a="http://schemas.openxmlformats.org/drawingml/2006/main">
            <a:off x="3810000" y="5362575"/>
            <a:ext cx="6858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0">
                <a:solidFill>
                  <a:srgbClr val="486581"/>
                </a:solidFill>
                <a:latin typeface="Arial"/>
                <a:ea typeface="Arial"/>
                <a:cs typeface="Arial"/>
              </a:defRPr>
            </a:pPr>
            <a:r>
              <a:rPr sz="1575" b="0">
                <a:solidFill>
                  <a:srgbClr val="486581"/>
                </a:solidFill>
                <a:latin typeface="Arial"/>
                <a:ea typeface="Arial"/>
                <a:cs typeface="Arial"/>
              </a:rPr>
              <a:t>Stop flow, disconnect, remove bond, and stow</a:t>
            </a:r>
          </a:p>
        </p:txBody>
      </p:sp>
      <p:sp>
        <p:nvSpPr>
          <p:cNvPr id="25" name="">
            <a:extLst xmlns:a="http://schemas.openxmlformats.org/drawingml/2006/main">
              <a:ext uri="{FF2B5EF4-FFF2-40B4-BE49-F238E27FC236}">
                <a16:creationId xmlns:a16="http://schemas.microsoft.com/office/drawing/2014/main" id="{0021A263-AFE9-44FC-AEE9-E898DA94EBFB}"/>
              </a:ext>
            </a:extLst>
          </p:cNvPr>
          <p:cNvSpPr>
            <a:spLocks xmlns:a="http://schemas.openxmlformats.org/drawingml/2006/main" noGrp="1"/>
          </p:cNvSpPr>
          <p:nvPr/>
        </p:nvSpPr>
        <p:spPr>
          <a:xfrm xmlns:a="http://schemas.openxmlformats.org/drawingml/2006/main">
            <a:off x="666750" y="6219825"/>
            <a:ext cx="10287000" cy="28575"/>
          </a:xfrm>
          <a:prstGeom xmlns:a="http://schemas.openxmlformats.org/drawingml/2006/main" prst="rect">
            <a:avLst/>
          </a:prstGeom>
          <a:gradFill xmlns:a="http://schemas.openxmlformats.org/drawingml/2006/main">
            <a:gsLst>
              <a:gs pos="0">
                <a:srgbClr val="00A9E0"/>
              </a:gs>
              <a:gs pos="54000">
                <a:srgbClr val="005DAA"/>
              </a:gs>
              <a:gs pos="100000">
                <a:srgbClr val="6244BB"/>
              </a:gs>
            </a:gsLst>
            <a:lin ang="5400000"/>
          </a:gradFill>
          <a:ln xmlns:a="http://schemas.openxmlformats.org/drawingml/2006/main" w="0">
            <a:noFill/>
            <a:prstDash val="solid"/>
          </a:ln>
        </p:spPr>
      </p:sp>
      <p:sp>
        <p:nvSpPr>
          <p:cNvPr id="26" name="">
            <a:extLst xmlns:a="http://schemas.openxmlformats.org/drawingml/2006/main">
              <a:ext uri="{FF2B5EF4-FFF2-40B4-BE49-F238E27FC236}">
                <a16:creationId xmlns:a16="http://schemas.microsoft.com/office/drawing/2014/main" id="{6BE6437E-807E-4A80-901A-F4ABCAB1C09B}"/>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486581"/>
                </a:solidFill>
                <a:latin typeface="Arial"/>
                <a:ea typeface="Arial"/>
                <a:cs typeface="Arial"/>
              </a:defRPr>
            </a:pPr>
            <a:r>
              <a:rPr sz="825" b="0">
                <a:solidFill>
                  <a:srgbClr val="486581"/>
                </a:solidFill>
                <a:latin typeface="Arial"/>
                <a:ea typeface="Arial"/>
                <a:cs typeface="Arial"/>
              </a:rPr>
              <a:t>Independent portfolio concept. Not affiliated with United Airlines.</a:t>
            </a:r>
          </a:p>
        </p:txBody>
      </p:sp>
      <p:sp>
        <p:nvSpPr>
          <p:cNvPr id="27" name="map-13">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C0E9E344-3FE4-4EA2-8115-67EF77B99018}"/>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DFF4FC"/>
          </a:solidFill>
          <a:ln xmlns:a="http://schemas.openxmlformats.org/drawingml/2006/main" w="9525">
            <a:solidFill>
              <a:srgbClr val="B8DDEB"/>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005DAA"/>
                </a:solidFill>
                <a:latin typeface="Arial"/>
                <a:ea typeface="Arial"/>
                <a:cs typeface="Arial"/>
              </a:defRPr>
            </a:pPr>
            <a:r>
              <a:rPr sz="975" b="1">
                <a:solidFill>
                  <a:srgbClr val="005DAA"/>
                </a:solidFill>
                <a:latin typeface="Arial"/>
                <a:ea typeface="Arial"/>
                <a:cs typeface="Arial"/>
              </a:rPr>
              <a:t>MAP</a:t>
            </a:r>
          </a:p>
        </p:txBody>
      </p:sp>
      <p:sp>
        <p:nvSpPr>
          <p:cNvPr id="28" name="">
            <a:extLst xmlns:a="http://schemas.openxmlformats.org/drawingml/2006/main">
              <a:ext uri="{FF2B5EF4-FFF2-40B4-BE49-F238E27FC236}">
                <a16:creationId xmlns:a16="http://schemas.microsoft.com/office/drawing/2014/main" id="{20B7D83E-DDFF-4933-AF26-CFFE47EA19C6}"/>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486581"/>
                </a:solidFill>
                <a:latin typeface="Arial"/>
                <a:ea typeface="Arial"/>
                <a:cs typeface="Arial"/>
              </a:defRPr>
            </a:pPr>
            <a:r>
              <a:rPr sz="900" b="1">
                <a:solidFill>
                  <a:srgbClr val="486581"/>
                </a:solidFill>
                <a:latin typeface="Arial"/>
                <a:ea typeface="Arial"/>
                <a:cs typeface="Arial"/>
              </a:rPr>
              <a:t>13</a:t>
            </a:r>
          </a:p>
        </p:txBody>
      </p:sp>
    </p:spTree>
    <p:transition spd="fast">
      <p:fade/>
    </p:transition>
    <p:extLst>
      <p:ext uri="{BB962C8B-B14F-4D97-AF65-F5344CB8AC3E}">
        <p14:creationId xmlns:p14="http://schemas.microsoft.com/office/powerpoint/2010/main" val="131344808"/>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a609779119bb4a91"/>
          <a:srcRect xmlns:a="http://schemas.openxmlformats.org/drawingml/2006/main" l="2579" t="0" r="2579" b="0"/>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A17DB0F9-8A99-4210-B46E-C8E378B9B177}"/>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02244">
                  <a:alpha val="94000"/>
                </a:srgbClr>
              </a:gs>
              <a:gs pos="45000">
                <a:srgbClr val="002244">
                  <a:alpha val="68000"/>
                </a:srgbClr>
              </a:gs>
              <a:gs pos="76000">
                <a:srgbClr val="002244">
                  <a:alpha val="12000"/>
                </a:srgbClr>
              </a:gs>
              <a:gs pos="100000">
                <a:srgbClr val="002244">
                  <a:alpha val="0"/>
                </a:srgbClr>
              </a:gs>
            </a:gsLst>
            <a:lin ang="5400000"/>
          </a:gradFill>
          <a:ln xmlns:a="http://schemas.openxmlformats.org/drawingml/2006/main" w="0">
            <a:noFill/>
            <a:prstDash val="solid"/>
          </a:ln>
        </p:spPr>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c23369797f254a54"/>
          <a:srcRect xmlns:a="http://schemas.openxmlformats.org/drawingml/2006/main" l="0" t="0" r="0" b="0"/>
          <a:stretch xmlns:a="http://schemas.openxmlformats.org/drawingml/2006/main">
            <a:fillRect l="0" t="0" r="0" b="0"/>
          </a:stretch>
        </p:blipFill>
        <p:spPr>
          <a:xfrm xmlns:a="http://schemas.openxmlformats.org/drawingml/2006/main">
            <a:off x="476250" y="323850"/>
            <a:ext cx="361950" cy="3619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51CD424D-6836-4EA2-A123-FF7BBEB7C01C}"/>
              </a:ext>
            </a:extLst>
          </p:cNvPr>
          <p:cNvSpPr>
            <a:spLocks xmlns:a="http://schemas.openxmlformats.org/drawingml/2006/main" noGrp="1"/>
          </p:cNvSpPr>
          <p:nvPr/>
        </p:nvSpPr>
        <p:spPr>
          <a:xfrm xmlns:a="http://schemas.openxmlformats.org/drawingml/2006/main">
            <a:off x="1028700" y="266700"/>
            <a:ext cx="8572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FFFFFF"/>
                </a:solidFill>
                <a:latin typeface="Arial"/>
                <a:ea typeface="Arial"/>
                <a:cs typeface="Arial"/>
              </a:defRPr>
            </a:pPr>
            <a:r>
              <a:rPr sz="3525" b="1">
                <a:solidFill>
                  <a:srgbClr val="FFFFFF"/>
                </a:solidFill>
                <a:latin typeface="Arial"/>
                <a:ea typeface="Arial"/>
                <a:cs typeface="Arial"/>
              </a:rPr>
              <a:t>Monitoring means staying in control</a:t>
            </a:r>
          </a:p>
        </p:txBody>
      </p:sp>
      <p:sp>
        <p:nvSpPr>
          <p:cNvPr id="5" name="">
            <a:extLst xmlns:a="http://schemas.openxmlformats.org/drawingml/2006/main">
              <a:ext uri="{FF2B5EF4-FFF2-40B4-BE49-F238E27FC236}">
                <a16:creationId xmlns:a16="http://schemas.microsoft.com/office/drawing/2014/main" id="{066637D5-4563-4650-B647-AD625242EB21}"/>
              </a:ext>
            </a:extLst>
          </p:cNvPr>
          <p:cNvSpPr>
            <a:spLocks xmlns:a="http://schemas.openxmlformats.org/drawingml/2006/main" noGrp="1"/>
          </p:cNvSpPr>
          <p:nvPr/>
        </p:nvSpPr>
        <p:spPr>
          <a:xfrm xmlns:a="http://schemas.openxmlformats.org/drawingml/2006/main">
            <a:off x="666750" y="1428750"/>
            <a:ext cx="4953000" cy="819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100" b="1">
                <a:solidFill>
                  <a:srgbClr val="FFFFFF"/>
                </a:solidFill>
                <a:latin typeface="Arial"/>
                <a:ea typeface="Arial"/>
                <a:cs typeface="Arial"/>
              </a:defRPr>
            </a:pPr>
            <a:r>
              <a:rPr sz="2100" b="1">
                <a:solidFill>
                  <a:srgbClr val="FFFFFF"/>
                </a:solidFill>
                <a:latin typeface="Arial"/>
                <a:ea typeface="Arial"/>
                <a:cs typeface="Arial"/>
              </a:rPr>
              <a:t>Stay at the assigned control point. Watch the operation, not the clock.</a:t>
            </a:r>
          </a:p>
        </p:txBody>
      </p:sp>
      <p:sp>
        <p:nvSpPr>
          <p:cNvPr id="6" name="">
            <a:extLst xmlns:a="http://schemas.openxmlformats.org/drawingml/2006/main">
              <a:ext uri="{FF2B5EF4-FFF2-40B4-BE49-F238E27FC236}">
                <a16:creationId xmlns:a16="http://schemas.microsoft.com/office/drawing/2014/main" id="{311E4D63-674D-4595-8860-BCC6F0997E3B}"/>
              </a:ext>
            </a:extLst>
          </p:cNvPr>
          <p:cNvSpPr>
            <a:spLocks xmlns:a="http://schemas.openxmlformats.org/drawingml/2006/main" noGrp="1"/>
          </p:cNvSpPr>
          <p:nvPr/>
        </p:nvSpPr>
        <p:spPr>
          <a:xfrm xmlns:a="http://schemas.openxmlformats.org/drawingml/2006/main">
            <a:off x="685800" y="2800350"/>
            <a:ext cx="76200" cy="438150"/>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2C4858D4-0703-4E98-836B-D6A610D83087}"/>
              </a:ext>
            </a:extLst>
          </p:cNvPr>
          <p:cNvSpPr>
            <a:spLocks xmlns:a="http://schemas.openxmlformats.org/drawingml/2006/main" noGrp="1"/>
          </p:cNvSpPr>
          <p:nvPr/>
        </p:nvSpPr>
        <p:spPr>
          <a:xfrm xmlns:a="http://schemas.openxmlformats.org/drawingml/2006/main">
            <a:off x="952500" y="2724150"/>
            <a:ext cx="2857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Hose and coupling</a:t>
            </a:r>
          </a:p>
        </p:txBody>
      </p:sp>
      <p:sp>
        <p:nvSpPr>
          <p:cNvPr id="8" name="">
            <a:extLst xmlns:a="http://schemas.openxmlformats.org/drawingml/2006/main">
              <a:ext uri="{FF2B5EF4-FFF2-40B4-BE49-F238E27FC236}">
                <a16:creationId xmlns:a16="http://schemas.microsoft.com/office/drawing/2014/main" id="{407853C5-128A-41A9-AF58-6AF41917997F}"/>
              </a:ext>
            </a:extLst>
          </p:cNvPr>
          <p:cNvSpPr>
            <a:spLocks xmlns:a="http://schemas.openxmlformats.org/drawingml/2006/main" noGrp="1"/>
          </p:cNvSpPr>
          <p:nvPr/>
        </p:nvSpPr>
        <p:spPr>
          <a:xfrm xmlns:a="http://schemas.openxmlformats.org/drawingml/2006/main">
            <a:off x="952500" y="3048000"/>
            <a:ext cx="4476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FFFFFF">
                    <a:alpha val="76000"/>
                  </a:srgbClr>
                </a:solidFill>
                <a:latin typeface="Arial"/>
                <a:ea typeface="Arial"/>
                <a:cs typeface="Arial"/>
              </a:defRPr>
            </a:pPr>
            <a:r>
              <a:rPr sz="1350" b="0">
                <a:solidFill>
                  <a:srgbClr val="FFFFFF">
                    <a:alpha val="76000"/>
                  </a:srgbClr>
                </a:solidFill>
                <a:latin typeface="Arial"/>
                <a:ea typeface="Arial"/>
                <a:cs typeface="Arial"/>
              </a:rPr>
              <a:t>Leaks, movement, strain, or an abnormal connection</a:t>
            </a:r>
          </a:p>
        </p:txBody>
      </p:sp>
      <p:sp>
        <p:nvSpPr>
          <p:cNvPr id="9" name="">
            <a:extLst xmlns:a="http://schemas.openxmlformats.org/drawingml/2006/main">
              <a:ext uri="{FF2B5EF4-FFF2-40B4-BE49-F238E27FC236}">
                <a16:creationId xmlns:a16="http://schemas.microsoft.com/office/drawing/2014/main" id="{8F842EEF-6D30-43D0-84FE-9C17F0ACB132}"/>
              </a:ext>
            </a:extLst>
          </p:cNvPr>
          <p:cNvSpPr>
            <a:spLocks xmlns:a="http://schemas.openxmlformats.org/drawingml/2006/main" noGrp="1"/>
          </p:cNvSpPr>
          <p:nvPr/>
        </p:nvSpPr>
        <p:spPr>
          <a:xfrm xmlns:a="http://schemas.openxmlformats.org/drawingml/2006/main">
            <a:off x="685800" y="3581400"/>
            <a:ext cx="76200" cy="438150"/>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4FCAF551-AAAB-48ED-B615-DBB8CD8567DD}"/>
              </a:ext>
            </a:extLst>
          </p:cNvPr>
          <p:cNvSpPr>
            <a:spLocks xmlns:a="http://schemas.openxmlformats.org/drawingml/2006/main" noGrp="1"/>
          </p:cNvSpPr>
          <p:nvPr/>
        </p:nvSpPr>
        <p:spPr>
          <a:xfrm xmlns:a="http://schemas.openxmlformats.org/drawingml/2006/main">
            <a:off x="952500" y="3505200"/>
            <a:ext cx="2857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Aircraft area</a:t>
            </a:r>
          </a:p>
        </p:txBody>
      </p:sp>
      <p:sp>
        <p:nvSpPr>
          <p:cNvPr id="11" name="">
            <a:extLst xmlns:a="http://schemas.openxmlformats.org/drawingml/2006/main">
              <a:ext uri="{FF2B5EF4-FFF2-40B4-BE49-F238E27FC236}">
                <a16:creationId xmlns:a16="http://schemas.microsoft.com/office/drawing/2014/main" id="{9561D074-B5FF-4C16-A0BA-336B0CE189FA}"/>
              </a:ext>
            </a:extLst>
          </p:cNvPr>
          <p:cNvSpPr>
            <a:spLocks xmlns:a="http://schemas.openxmlformats.org/drawingml/2006/main" noGrp="1"/>
          </p:cNvSpPr>
          <p:nvPr/>
        </p:nvSpPr>
        <p:spPr>
          <a:xfrm xmlns:a="http://schemas.openxmlformats.org/drawingml/2006/main">
            <a:off x="952500" y="3829050"/>
            <a:ext cx="4476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FFFFFF">
                    <a:alpha val="76000"/>
                  </a:srgbClr>
                </a:solidFill>
                <a:latin typeface="Arial"/>
                <a:ea typeface="Arial"/>
                <a:cs typeface="Arial"/>
              </a:defRPr>
            </a:pPr>
            <a:r>
              <a:rPr sz="1350" b="0">
                <a:solidFill>
                  <a:srgbClr val="FFFFFF">
                    <a:alpha val="76000"/>
                  </a:srgbClr>
                </a:solidFill>
                <a:latin typeface="Arial"/>
                <a:ea typeface="Arial"/>
                <a:cs typeface="Arial"/>
              </a:rPr>
              <a:t>Fuel panel, vents, wing area, and nearby equipment</a:t>
            </a:r>
          </a:p>
        </p:txBody>
      </p:sp>
      <p:sp>
        <p:nvSpPr>
          <p:cNvPr id="12" name="">
            <a:extLst xmlns:a="http://schemas.openxmlformats.org/drawingml/2006/main">
              <a:ext uri="{FF2B5EF4-FFF2-40B4-BE49-F238E27FC236}">
                <a16:creationId xmlns:a16="http://schemas.microsoft.com/office/drawing/2014/main" id="{C7F1CB2C-9152-48B7-8D9C-2329E7EF9D2F}"/>
              </a:ext>
            </a:extLst>
          </p:cNvPr>
          <p:cNvSpPr>
            <a:spLocks xmlns:a="http://schemas.openxmlformats.org/drawingml/2006/main" noGrp="1"/>
          </p:cNvSpPr>
          <p:nvPr/>
        </p:nvSpPr>
        <p:spPr>
          <a:xfrm xmlns:a="http://schemas.openxmlformats.org/drawingml/2006/main">
            <a:off x="685800" y="4362450"/>
            <a:ext cx="76200" cy="438150"/>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F2969545-0058-4C0D-AA7A-14E1F1FF97B0}"/>
              </a:ext>
            </a:extLst>
          </p:cNvPr>
          <p:cNvSpPr>
            <a:spLocks xmlns:a="http://schemas.openxmlformats.org/drawingml/2006/main" noGrp="1"/>
          </p:cNvSpPr>
          <p:nvPr/>
        </p:nvSpPr>
        <p:spPr>
          <a:xfrm xmlns:a="http://schemas.openxmlformats.org/drawingml/2006/main">
            <a:off x="952500" y="4286250"/>
            <a:ext cx="2857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Vehicle and route</a:t>
            </a:r>
          </a:p>
        </p:txBody>
      </p:sp>
      <p:sp>
        <p:nvSpPr>
          <p:cNvPr id="14" name="">
            <a:extLst xmlns:a="http://schemas.openxmlformats.org/drawingml/2006/main">
              <a:ext uri="{FF2B5EF4-FFF2-40B4-BE49-F238E27FC236}">
                <a16:creationId xmlns:a16="http://schemas.microsoft.com/office/drawing/2014/main" id="{ED026F72-2B35-44C7-B22B-A18D540AED9C}"/>
              </a:ext>
            </a:extLst>
          </p:cNvPr>
          <p:cNvSpPr>
            <a:spLocks xmlns:a="http://schemas.openxmlformats.org/drawingml/2006/main" noGrp="1"/>
          </p:cNvSpPr>
          <p:nvPr/>
        </p:nvSpPr>
        <p:spPr>
          <a:xfrm xmlns:a="http://schemas.openxmlformats.org/drawingml/2006/main">
            <a:off x="952500" y="4610100"/>
            <a:ext cx="4476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FFFFFF">
                    <a:alpha val="76000"/>
                  </a:srgbClr>
                </a:solidFill>
                <a:latin typeface="Arial"/>
                <a:ea typeface="Arial"/>
                <a:cs typeface="Arial"/>
              </a:defRPr>
            </a:pPr>
            <a:r>
              <a:rPr sz="1350" b="0">
                <a:solidFill>
                  <a:srgbClr val="FFFFFF">
                    <a:alpha val="76000"/>
                  </a:srgbClr>
                </a:solidFill>
                <a:latin typeface="Arial"/>
                <a:ea typeface="Arial"/>
                <a:cs typeface="Arial"/>
              </a:rPr>
              <a:t>Interlocks, brakes, traffic, and clear egress</a:t>
            </a:r>
          </a:p>
        </p:txBody>
      </p:sp>
      <p:sp>
        <p:nvSpPr>
          <p:cNvPr id="15" name="">
            <a:extLst xmlns:a="http://schemas.openxmlformats.org/drawingml/2006/main">
              <a:ext uri="{FF2B5EF4-FFF2-40B4-BE49-F238E27FC236}">
                <a16:creationId xmlns:a16="http://schemas.microsoft.com/office/drawing/2014/main" id="{DC44B053-A5F4-4754-B0F0-EE1983C340FE}"/>
              </a:ext>
            </a:extLst>
          </p:cNvPr>
          <p:cNvSpPr>
            <a:spLocks xmlns:a="http://schemas.openxmlformats.org/drawingml/2006/main" noGrp="1"/>
          </p:cNvSpPr>
          <p:nvPr/>
        </p:nvSpPr>
        <p:spPr>
          <a:xfrm xmlns:a="http://schemas.openxmlformats.org/drawingml/2006/main">
            <a:off x="685800" y="5143500"/>
            <a:ext cx="76200" cy="438150"/>
          </a:xfrm>
          <a:prstGeom xmlns:a="http://schemas.openxmlformats.org/drawingml/2006/main" prst="roundRect">
            <a:avLst>
              <a:gd name="adj" fmla="val 50000"/>
            </a:avLst>
          </a:prstGeom>
          <a:solidFill xmlns:a="http://schemas.openxmlformats.org/drawingml/2006/main">
            <a:srgbClr val="FFB81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AA6ED70F-A1EE-445D-ABB8-6D03673C14D8}"/>
              </a:ext>
            </a:extLst>
          </p:cNvPr>
          <p:cNvSpPr>
            <a:spLocks xmlns:a="http://schemas.openxmlformats.org/drawingml/2006/main" noGrp="1"/>
          </p:cNvSpPr>
          <p:nvPr/>
        </p:nvSpPr>
        <p:spPr>
          <a:xfrm xmlns:a="http://schemas.openxmlformats.org/drawingml/2006/main">
            <a:off x="952500" y="5067300"/>
            <a:ext cx="2857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People and weather</a:t>
            </a:r>
          </a:p>
        </p:txBody>
      </p:sp>
      <p:sp>
        <p:nvSpPr>
          <p:cNvPr id="17" name="">
            <a:extLst xmlns:a="http://schemas.openxmlformats.org/drawingml/2006/main">
              <a:ext uri="{FF2B5EF4-FFF2-40B4-BE49-F238E27FC236}">
                <a16:creationId xmlns:a16="http://schemas.microsoft.com/office/drawing/2014/main" id="{33840D6F-E265-4980-B039-1B48D0568084}"/>
              </a:ext>
            </a:extLst>
          </p:cNvPr>
          <p:cNvSpPr>
            <a:spLocks xmlns:a="http://schemas.openxmlformats.org/drawingml/2006/main" noGrp="1"/>
          </p:cNvSpPr>
          <p:nvPr/>
        </p:nvSpPr>
        <p:spPr>
          <a:xfrm xmlns:a="http://schemas.openxmlformats.org/drawingml/2006/main">
            <a:off x="952500" y="5391150"/>
            <a:ext cx="4476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FFFFFF">
                    <a:alpha val="76000"/>
                  </a:srgbClr>
                </a:solidFill>
                <a:latin typeface="Arial"/>
                <a:ea typeface="Arial"/>
                <a:cs typeface="Arial"/>
              </a:defRPr>
            </a:pPr>
            <a:r>
              <a:rPr sz="1350" b="0">
                <a:solidFill>
                  <a:srgbClr val="FFFFFF">
                    <a:alpha val="76000"/>
                  </a:srgbClr>
                </a:solidFill>
                <a:latin typeface="Arial"/>
                <a:ea typeface="Arial"/>
                <a:cs typeface="Arial"/>
              </a:rPr>
              <a:t>Communication, ignition sources, lightning, and local limits</a:t>
            </a:r>
          </a:p>
        </p:txBody>
      </p:sp>
      <p:sp>
        <p:nvSpPr>
          <p:cNvPr id="18" name="">
            <a:extLst xmlns:a="http://schemas.openxmlformats.org/drawingml/2006/main">
              <a:ext uri="{FF2B5EF4-FFF2-40B4-BE49-F238E27FC236}">
                <a16:creationId xmlns:a16="http://schemas.microsoft.com/office/drawing/2014/main" id="{C721D0D3-C446-48FB-9A32-ABE2DD805D23}"/>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FFFFFF">
                    <a:alpha val="72000"/>
                  </a:srgbClr>
                </a:solidFill>
                <a:latin typeface="Arial"/>
                <a:ea typeface="Arial"/>
                <a:cs typeface="Arial"/>
              </a:defRPr>
            </a:pPr>
            <a:r>
              <a:rPr sz="825" b="0">
                <a:solidFill>
                  <a:srgbClr val="FFFFFF">
                    <a:alpha val="72000"/>
                  </a:srgbClr>
                </a:solidFill>
                <a:latin typeface="Arial"/>
                <a:ea typeface="Arial"/>
                <a:cs typeface="Arial"/>
              </a:rPr>
              <a:t>Independent portfolio concept. Not affiliated with United Airlines.</a:t>
            </a:r>
          </a:p>
        </p:txBody>
      </p:sp>
      <p:sp>
        <p:nvSpPr>
          <p:cNvPr id="19" name="map-14">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0B31D902-8211-44BF-B142-D569656A9469}"/>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FFFFFF">
              <a:alpha val="10000"/>
            </a:srgbClr>
          </a:solidFill>
          <a:ln xmlns:a="http://schemas.openxmlformats.org/drawingml/2006/main" w="9525">
            <a:solidFill>
              <a:srgbClr val="FFFFFF">
                <a:alpha val="30000"/>
              </a:srgbClr>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FFFFFF"/>
                </a:solidFill>
                <a:latin typeface="Arial"/>
                <a:ea typeface="Arial"/>
                <a:cs typeface="Arial"/>
              </a:defRPr>
            </a:pPr>
            <a:r>
              <a:rPr sz="975" b="1">
                <a:solidFill>
                  <a:srgbClr val="FFFFFF"/>
                </a:solidFill>
                <a:latin typeface="Arial"/>
                <a:ea typeface="Arial"/>
                <a:cs typeface="Arial"/>
              </a:rPr>
              <a:t>MAP</a:t>
            </a:r>
          </a:p>
        </p:txBody>
      </p:sp>
      <p:sp>
        <p:nvSpPr>
          <p:cNvPr id="20" name="">
            <a:extLst xmlns:a="http://schemas.openxmlformats.org/drawingml/2006/main">
              <a:ext uri="{FF2B5EF4-FFF2-40B4-BE49-F238E27FC236}">
                <a16:creationId xmlns:a16="http://schemas.microsoft.com/office/drawing/2014/main" id="{AB144F64-1C57-43F6-8521-BF14587053B6}"/>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FFFFFF">
                    <a:alpha val="72000"/>
                  </a:srgbClr>
                </a:solidFill>
                <a:latin typeface="Arial"/>
                <a:ea typeface="Arial"/>
                <a:cs typeface="Arial"/>
              </a:defRPr>
            </a:pPr>
            <a:r>
              <a:rPr sz="900" b="1">
                <a:solidFill>
                  <a:srgbClr val="FFFFFF">
                    <a:alpha val="72000"/>
                  </a:srgbClr>
                </a:solidFill>
                <a:latin typeface="Arial"/>
                <a:ea typeface="Arial"/>
                <a:cs typeface="Arial"/>
              </a:rPr>
              <a:t>14</a:t>
            </a:r>
          </a:p>
        </p:txBody>
      </p:sp>
    </p:spTree>
    <p:transition spd="fast">
      <p:push dir="l"/>
    </p:transition>
    <p:extLst>
      <p:ext uri="{BB962C8B-B14F-4D97-AF65-F5344CB8AC3E}">
        <p14:creationId xmlns:p14="http://schemas.microsoft.com/office/powerpoint/2010/main" val="692373454"/>
      </p:ext>
    </p:extLst>
  </p:cSld>
</p:sld>
</file>

<file path=ppt/slides/slide15.xml><?xml version="1.0" encoding="utf-8"?>
<p:sld xmlns:p="http://schemas.openxmlformats.org/presentationml/2006/main">
  <p:cSld>
    <p:bg>
      <p:bgPr>
        <a:solidFill xmlns:a="http://schemas.openxmlformats.org/drawingml/2006/main">
          <a:srgbClr val="F3F7FA"/>
        </a:solidFill>
      </p:bgPr>
    </p:bg>
    <p:spTree>
      <p:nvGrpSpPr>
        <p:cNvPr id="1" name=""/>
        <p:cNvGrpSpPr/>
        <p:nvPr/>
      </p:nvGrpSpPr>
      <p:grpSpPr>
        <a:xfrm xmlns:a="http://schemas.openxmlformats.org/drawingml/2006/main"/>
      </p:grpSpPr>
      <p:pic>
        <p:nvPicPr>
          <p:cNvPr id="29" name=""/>
          <p:cNvPicPr>
            <a:picLocks xmlns:a="http://schemas.openxmlformats.org/drawingml/2006/main" noChangeAspect="1"/>
          </p:cNvPicPr>
          <p:nvPr/>
        </p:nvPicPr>
        <p:blipFill>
          <a:blip xmlns:r="http://schemas.openxmlformats.org/officeDocument/2006/relationships" xmlns:a="http://schemas.openxmlformats.org/drawingml/2006/main" r:embed="Rf5f903eca4d44b5d"/>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528F4445-6E70-482B-A8CC-EF4A0F991693}"/>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005DAA"/>
                </a:solidFill>
                <a:latin typeface="Arial"/>
                <a:ea typeface="Arial"/>
                <a:cs typeface="Arial"/>
              </a:defRPr>
            </a:pPr>
            <a:r>
              <a:rPr sz="1125" b="1">
                <a:solidFill>
                  <a:srgbClr val="005DAA"/>
                </a:solidFill>
                <a:latin typeface="Arial"/>
                <a:ea typeface="Arial"/>
                <a:cs typeface="Arial"/>
              </a:rPr>
              <a:t>KNOWLEDGE CHECK</a:t>
            </a:r>
          </a:p>
        </p:txBody>
      </p:sp>
      <p:sp>
        <p:nvSpPr>
          <p:cNvPr id="3" name="title-15">
            <a:extLst xmlns:a="http://schemas.openxmlformats.org/drawingml/2006/main">
              <a:ext uri="{FF2B5EF4-FFF2-40B4-BE49-F238E27FC236}">
                <a16:creationId xmlns:a16="http://schemas.microsoft.com/office/drawing/2014/main" id="{5935813F-48F4-4633-88CD-EF42E773E316}"/>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002244"/>
                </a:solidFill>
                <a:latin typeface="Arial"/>
                <a:ea typeface="Arial"/>
                <a:cs typeface="Arial"/>
              </a:defRPr>
            </a:pPr>
            <a:r>
              <a:rPr sz="3525" b="1">
                <a:solidFill>
                  <a:srgbClr val="002244"/>
                </a:solidFill>
                <a:latin typeface="Arial"/>
                <a:ea typeface="Arial"/>
                <a:cs typeface="Arial"/>
              </a:rPr>
              <a:t>What would make you stop?</a:t>
            </a:r>
          </a:p>
        </p:txBody>
      </p:sp>
      <p:sp>
        <p:nvSpPr>
          <p:cNvPr id="4" name="">
            <a:extLst xmlns:a="http://schemas.openxmlformats.org/drawingml/2006/main">
              <a:ext uri="{FF2B5EF4-FFF2-40B4-BE49-F238E27FC236}">
                <a16:creationId xmlns:a16="http://schemas.microsoft.com/office/drawing/2014/main" id="{7C83B838-5623-458E-BBCE-FB615014ACCF}"/>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5EE3802-BA20-4FF0-9160-95CC738B4DF7}"/>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69D48DCF-72EB-493C-9D67-DD92DCFAD200}"/>
              </a:ext>
            </a:extLst>
          </p:cNvPr>
          <p:cNvSpPr>
            <a:spLocks xmlns:a="http://schemas.openxmlformats.org/drawingml/2006/main" noGrp="1"/>
          </p:cNvSpPr>
          <p:nvPr/>
        </p:nvSpPr>
        <p:spPr>
          <a:xfrm xmlns:a="http://schemas.openxmlformats.org/drawingml/2006/main">
            <a:off x="666750" y="1885950"/>
            <a:ext cx="8572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75" b="0">
                <a:solidFill>
                  <a:srgbClr val="486581"/>
                </a:solidFill>
                <a:latin typeface="Arial"/>
                <a:ea typeface="Arial"/>
                <a:cs typeface="Arial"/>
              </a:defRPr>
            </a:pPr>
            <a:r>
              <a:rPr sz="1875" b="0">
                <a:solidFill>
                  <a:srgbClr val="486581"/>
                </a:solidFill>
                <a:latin typeface="Arial"/>
                <a:ea typeface="Arial"/>
                <a:cs typeface="Arial"/>
              </a:rPr>
              <a:t>Choose every condition that requires fuel flow to stop. Discuss first, then reveal.</a:t>
            </a:r>
          </a:p>
        </p:txBody>
      </p:sp>
      <p:sp>
        <p:nvSpPr>
          <p:cNvPr id="7" name="">
            <a:extLst xmlns:a="http://schemas.openxmlformats.org/drawingml/2006/main">
              <a:ext uri="{FF2B5EF4-FFF2-40B4-BE49-F238E27FC236}">
                <a16:creationId xmlns:a16="http://schemas.microsoft.com/office/drawing/2014/main" id="{24F578E5-4028-4361-AD52-4D2CABC96C67}"/>
              </a:ext>
            </a:extLst>
          </p:cNvPr>
          <p:cNvSpPr>
            <a:spLocks xmlns:a="http://schemas.openxmlformats.org/drawingml/2006/main" noGrp="1"/>
          </p:cNvSpPr>
          <p:nvPr/>
        </p:nvSpPr>
        <p:spPr>
          <a:xfrm xmlns:a="http://schemas.openxmlformats.org/drawingml/2006/main">
            <a:off x="666750" y="2781300"/>
            <a:ext cx="4953000" cy="666750"/>
          </a:xfrm>
          <a:prstGeom xmlns:a="http://schemas.openxmlformats.org/drawingml/2006/main" prst="roundRect">
            <a:avLst>
              <a:gd name="adj" fmla="val 25714"/>
            </a:avLst>
          </a:prstGeom>
          <a:solidFill xmlns:a="http://schemas.openxmlformats.org/drawingml/2006/main">
            <a:srgbClr val="FFFFFF"/>
          </a:solidFill>
          <a:ln xmlns:a="http://schemas.openxmlformats.org/drawingml/2006/main" w="19050">
            <a:solidFill>
              <a:srgbClr val="E7EEF4"/>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8" name="">
            <a:extLst xmlns:a="http://schemas.openxmlformats.org/drawingml/2006/main">
              <a:ext uri="{FF2B5EF4-FFF2-40B4-BE49-F238E27FC236}">
                <a16:creationId xmlns:a16="http://schemas.microsoft.com/office/drawing/2014/main" id="{7378D3A2-2508-4015-990D-17606A3D026A}"/>
              </a:ext>
            </a:extLst>
          </p:cNvPr>
          <p:cNvSpPr>
            <a:spLocks xmlns:a="http://schemas.openxmlformats.org/drawingml/2006/main" noGrp="1"/>
          </p:cNvSpPr>
          <p:nvPr/>
        </p:nvSpPr>
        <p:spPr>
          <a:xfrm xmlns:a="http://schemas.openxmlformats.org/drawingml/2006/main">
            <a:off x="819150" y="2905125"/>
            <a:ext cx="419100" cy="4191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425" b="1">
                <a:solidFill>
                  <a:srgbClr val="FFFFFF"/>
                </a:solidFill>
                <a:latin typeface="Arial"/>
                <a:ea typeface="Arial"/>
                <a:cs typeface="Arial"/>
              </a:defRPr>
            </a:pPr>
            <a:r>
              <a:rPr sz="1425" b="1">
                <a:solidFill>
                  <a:srgbClr val="FFFFFF"/>
                </a:solidFill>
                <a:latin typeface="Arial"/>
                <a:ea typeface="Arial"/>
                <a:cs typeface="Arial"/>
              </a:rPr>
              <a:t>A</a:t>
            </a:r>
          </a:p>
        </p:txBody>
      </p:sp>
      <p:sp>
        <p:nvSpPr>
          <p:cNvPr id="9" name="">
            <a:extLst xmlns:a="http://schemas.openxmlformats.org/drawingml/2006/main">
              <a:ext uri="{FF2B5EF4-FFF2-40B4-BE49-F238E27FC236}">
                <a16:creationId xmlns:a16="http://schemas.microsoft.com/office/drawing/2014/main" id="{4B156372-6EDE-48EA-A76E-B41C976233AD}"/>
              </a:ext>
            </a:extLst>
          </p:cNvPr>
          <p:cNvSpPr>
            <a:spLocks xmlns:a="http://schemas.openxmlformats.org/drawingml/2006/main" noGrp="1"/>
          </p:cNvSpPr>
          <p:nvPr/>
        </p:nvSpPr>
        <p:spPr>
          <a:xfrm xmlns:a="http://schemas.openxmlformats.org/drawingml/2006/main">
            <a:off x="1409700" y="2886075"/>
            <a:ext cx="4000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1">
                <a:solidFill>
                  <a:srgbClr val="102A43"/>
                </a:solidFill>
                <a:latin typeface="Arial"/>
                <a:ea typeface="Arial"/>
                <a:cs typeface="Arial"/>
              </a:defRPr>
            </a:pPr>
            <a:r>
              <a:rPr sz="1575" b="1">
                <a:solidFill>
                  <a:srgbClr val="102A43"/>
                </a:solidFill>
                <a:latin typeface="Arial"/>
                <a:ea typeface="Arial"/>
                <a:cs typeface="Arial"/>
              </a:rPr>
              <a:t>A leak appears at the coupling</a:t>
            </a:r>
          </a:p>
        </p:txBody>
      </p:sp>
      <p:sp>
        <p:nvSpPr>
          <p:cNvPr id="10" name="">
            <a:extLst xmlns:a="http://schemas.openxmlformats.org/drawingml/2006/main">
              <a:ext uri="{FF2B5EF4-FFF2-40B4-BE49-F238E27FC236}">
                <a16:creationId xmlns:a16="http://schemas.microsoft.com/office/drawing/2014/main" id="{A9CC42E8-C14A-49F7-AB3F-B064320AB194}"/>
              </a:ext>
            </a:extLst>
          </p:cNvPr>
          <p:cNvSpPr>
            <a:spLocks xmlns:a="http://schemas.openxmlformats.org/drawingml/2006/main" noGrp="1"/>
          </p:cNvSpPr>
          <p:nvPr/>
        </p:nvSpPr>
        <p:spPr>
          <a:xfrm xmlns:a="http://schemas.openxmlformats.org/drawingml/2006/main">
            <a:off x="6096000" y="2781300"/>
            <a:ext cx="4953000" cy="666750"/>
          </a:xfrm>
          <a:prstGeom xmlns:a="http://schemas.openxmlformats.org/drawingml/2006/main" prst="roundRect">
            <a:avLst>
              <a:gd name="adj" fmla="val 25714"/>
            </a:avLst>
          </a:prstGeom>
          <a:solidFill xmlns:a="http://schemas.openxmlformats.org/drawingml/2006/main">
            <a:srgbClr val="FFFFFF"/>
          </a:solidFill>
          <a:ln xmlns:a="http://schemas.openxmlformats.org/drawingml/2006/main" w="19050">
            <a:solidFill>
              <a:srgbClr val="E7EEF4"/>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1" name="">
            <a:extLst xmlns:a="http://schemas.openxmlformats.org/drawingml/2006/main">
              <a:ext uri="{FF2B5EF4-FFF2-40B4-BE49-F238E27FC236}">
                <a16:creationId xmlns:a16="http://schemas.microsoft.com/office/drawing/2014/main" id="{9E16EEA3-E5BE-42E7-BDA0-8CD28E09DCE5}"/>
              </a:ext>
            </a:extLst>
          </p:cNvPr>
          <p:cNvSpPr>
            <a:spLocks xmlns:a="http://schemas.openxmlformats.org/drawingml/2006/main" noGrp="1"/>
          </p:cNvSpPr>
          <p:nvPr/>
        </p:nvSpPr>
        <p:spPr>
          <a:xfrm xmlns:a="http://schemas.openxmlformats.org/drawingml/2006/main">
            <a:off x="6248400" y="2905125"/>
            <a:ext cx="419100" cy="4191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425" b="1">
                <a:solidFill>
                  <a:srgbClr val="FFFFFF"/>
                </a:solidFill>
                <a:latin typeface="Arial"/>
                <a:ea typeface="Arial"/>
                <a:cs typeface="Arial"/>
              </a:defRPr>
            </a:pPr>
            <a:r>
              <a:rPr sz="1425" b="1">
                <a:solidFill>
                  <a:srgbClr val="FFFFFF"/>
                </a:solidFill>
                <a:latin typeface="Arial"/>
                <a:ea typeface="Arial"/>
                <a:cs typeface="Arial"/>
              </a:rPr>
              <a:t>B</a:t>
            </a:r>
          </a:p>
        </p:txBody>
      </p:sp>
      <p:sp>
        <p:nvSpPr>
          <p:cNvPr id="12" name="">
            <a:extLst xmlns:a="http://schemas.openxmlformats.org/drawingml/2006/main">
              <a:ext uri="{FF2B5EF4-FFF2-40B4-BE49-F238E27FC236}">
                <a16:creationId xmlns:a16="http://schemas.microsoft.com/office/drawing/2014/main" id="{8FB7D44B-62B8-40D9-811D-CE46AF760F76}"/>
              </a:ext>
            </a:extLst>
          </p:cNvPr>
          <p:cNvSpPr>
            <a:spLocks xmlns:a="http://schemas.openxmlformats.org/drawingml/2006/main" noGrp="1"/>
          </p:cNvSpPr>
          <p:nvPr/>
        </p:nvSpPr>
        <p:spPr>
          <a:xfrm xmlns:a="http://schemas.openxmlformats.org/drawingml/2006/main">
            <a:off x="6838950" y="2886075"/>
            <a:ext cx="4000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1">
                <a:solidFill>
                  <a:srgbClr val="102A43"/>
                </a:solidFill>
                <a:latin typeface="Arial"/>
                <a:ea typeface="Arial"/>
                <a:cs typeface="Arial"/>
              </a:defRPr>
            </a:pPr>
            <a:r>
              <a:rPr sz="1575" b="1">
                <a:solidFill>
                  <a:srgbClr val="102A43"/>
                </a:solidFill>
                <a:latin typeface="Arial"/>
                <a:ea typeface="Arial"/>
                <a:cs typeface="Arial"/>
              </a:rPr>
              <a:t>The flight crew requests a pause</a:t>
            </a:r>
          </a:p>
        </p:txBody>
      </p:sp>
      <p:sp>
        <p:nvSpPr>
          <p:cNvPr id="13" name="">
            <a:extLst xmlns:a="http://schemas.openxmlformats.org/drawingml/2006/main">
              <a:ext uri="{FF2B5EF4-FFF2-40B4-BE49-F238E27FC236}">
                <a16:creationId xmlns:a16="http://schemas.microsoft.com/office/drawing/2014/main" id="{AB23C582-A0C8-429B-B1A4-40A41D3EB127}"/>
              </a:ext>
            </a:extLst>
          </p:cNvPr>
          <p:cNvSpPr>
            <a:spLocks xmlns:a="http://schemas.openxmlformats.org/drawingml/2006/main" noGrp="1"/>
          </p:cNvSpPr>
          <p:nvPr/>
        </p:nvSpPr>
        <p:spPr>
          <a:xfrm xmlns:a="http://schemas.openxmlformats.org/drawingml/2006/main">
            <a:off x="666750" y="3657600"/>
            <a:ext cx="4953000" cy="666750"/>
          </a:xfrm>
          <a:prstGeom xmlns:a="http://schemas.openxmlformats.org/drawingml/2006/main" prst="roundRect">
            <a:avLst>
              <a:gd name="adj" fmla="val 25714"/>
            </a:avLst>
          </a:prstGeom>
          <a:solidFill xmlns:a="http://schemas.openxmlformats.org/drawingml/2006/main">
            <a:srgbClr val="FFFFFF"/>
          </a:solidFill>
          <a:ln xmlns:a="http://schemas.openxmlformats.org/drawingml/2006/main" w="19050">
            <a:solidFill>
              <a:srgbClr val="E7EEF4"/>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4" name="">
            <a:extLst xmlns:a="http://schemas.openxmlformats.org/drawingml/2006/main">
              <a:ext uri="{FF2B5EF4-FFF2-40B4-BE49-F238E27FC236}">
                <a16:creationId xmlns:a16="http://schemas.microsoft.com/office/drawing/2014/main" id="{0F843421-5676-4B05-9041-0E820A5B67C3}"/>
              </a:ext>
            </a:extLst>
          </p:cNvPr>
          <p:cNvSpPr>
            <a:spLocks xmlns:a="http://schemas.openxmlformats.org/drawingml/2006/main" noGrp="1"/>
          </p:cNvSpPr>
          <p:nvPr/>
        </p:nvSpPr>
        <p:spPr>
          <a:xfrm xmlns:a="http://schemas.openxmlformats.org/drawingml/2006/main">
            <a:off x="819150" y="3781425"/>
            <a:ext cx="419100" cy="4191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425" b="1">
                <a:solidFill>
                  <a:srgbClr val="FFFFFF"/>
                </a:solidFill>
                <a:latin typeface="Arial"/>
                <a:ea typeface="Arial"/>
                <a:cs typeface="Arial"/>
              </a:defRPr>
            </a:pPr>
            <a:r>
              <a:rPr sz="1425" b="1">
                <a:solidFill>
                  <a:srgbClr val="FFFFFF"/>
                </a:solidFill>
                <a:latin typeface="Arial"/>
                <a:ea typeface="Arial"/>
                <a:cs typeface="Arial"/>
              </a:rPr>
              <a:t>C</a:t>
            </a:r>
          </a:p>
        </p:txBody>
      </p:sp>
      <p:sp>
        <p:nvSpPr>
          <p:cNvPr id="15" name="">
            <a:extLst xmlns:a="http://schemas.openxmlformats.org/drawingml/2006/main">
              <a:ext uri="{FF2B5EF4-FFF2-40B4-BE49-F238E27FC236}">
                <a16:creationId xmlns:a16="http://schemas.microsoft.com/office/drawing/2014/main" id="{C21048E1-1B6A-469B-B370-A22D26D885B4}"/>
              </a:ext>
            </a:extLst>
          </p:cNvPr>
          <p:cNvSpPr>
            <a:spLocks xmlns:a="http://schemas.openxmlformats.org/drawingml/2006/main" noGrp="1"/>
          </p:cNvSpPr>
          <p:nvPr/>
        </p:nvSpPr>
        <p:spPr>
          <a:xfrm xmlns:a="http://schemas.openxmlformats.org/drawingml/2006/main">
            <a:off x="1409700" y="3762375"/>
            <a:ext cx="4000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1">
                <a:solidFill>
                  <a:srgbClr val="102A43"/>
                </a:solidFill>
                <a:latin typeface="Arial"/>
                <a:ea typeface="Arial"/>
                <a:cs typeface="Arial"/>
              </a:defRPr>
            </a:pPr>
            <a:r>
              <a:rPr sz="1575" b="1">
                <a:solidFill>
                  <a:srgbClr val="102A43"/>
                </a:solidFill>
                <a:latin typeface="Arial"/>
                <a:ea typeface="Arial"/>
                <a:cs typeface="Arial"/>
              </a:rPr>
              <a:t>A light rain begins within local limits</a:t>
            </a:r>
          </a:p>
        </p:txBody>
      </p:sp>
      <p:sp>
        <p:nvSpPr>
          <p:cNvPr id="16" name="">
            <a:extLst xmlns:a="http://schemas.openxmlformats.org/drawingml/2006/main">
              <a:ext uri="{FF2B5EF4-FFF2-40B4-BE49-F238E27FC236}">
                <a16:creationId xmlns:a16="http://schemas.microsoft.com/office/drawing/2014/main" id="{1EE53657-C703-4C6D-A7E9-94FDFC8C455F}"/>
              </a:ext>
            </a:extLst>
          </p:cNvPr>
          <p:cNvSpPr>
            <a:spLocks xmlns:a="http://schemas.openxmlformats.org/drawingml/2006/main" noGrp="1"/>
          </p:cNvSpPr>
          <p:nvPr/>
        </p:nvSpPr>
        <p:spPr>
          <a:xfrm xmlns:a="http://schemas.openxmlformats.org/drawingml/2006/main">
            <a:off x="6096000" y="3657600"/>
            <a:ext cx="4953000" cy="666750"/>
          </a:xfrm>
          <a:prstGeom xmlns:a="http://schemas.openxmlformats.org/drawingml/2006/main" prst="roundRect">
            <a:avLst>
              <a:gd name="adj" fmla="val 25714"/>
            </a:avLst>
          </a:prstGeom>
          <a:solidFill xmlns:a="http://schemas.openxmlformats.org/drawingml/2006/main">
            <a:srgbClr val="FFFFFF"/>
          </a:solidFill>
          <a:ln xmlns:a="http://schemas.openxmlformats.org/drawingml/2006/main" w="19050">
            <a:solidFill>
              <a:srgbClr val="E7EEF4"/>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17" name="">
            <a:extLst xmlns:a="http://schemas.openxmlformats.org/drawingml/2006/main">
              <a:ext uri="{FF2B5EF4-FFF2-40B4-BE49-F238E27FC236}">
                <a16:creationId xmlns:a16="http://schemas.microsoft.com/office/drawing/2014/main" id="{CAF648F8-0B2E-42E5-95C7-96810B2ACB8C}"/>
              </a:ext>
            </a:extLst>
          </p:cNvPr>
          <p:cNvSpPr>
            <a:spLocks xmlns:a="http://schemas.openxmlformats.org/drawingml/2006/main" noGrp="1"/>
          </p:cNvSpPr>
          <p:nvPr/>
        </p:nvSpPr>
        <p:spPr>
          <a:xfrm xmlns:a="http://schemas.openxmlformats.org/drawingml/2006/main">
            <a:off x="6248400" y="3781425"/>
            <a:ext cx="419100" cy="4191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425" b="1">
                <a:solidFill>
                  <a:srgbClr val="FFFFFF"/>
                </a:solidFill>
                <a:latin typeface="Arial"/>
                <a:ea typeface="Arial"/>
                <a:cs typeface="Arial"/>
              </a:defRPr>
            </a:pPr>
            <a:r>
              <a:rPr sz="1425" b="1">
                <a:solidFill>
                  <a:srgbClr val="FFFFFF"/>
                </a:solidFill>
                <a:latin typeface="Arial"/>
                <a:ea typeface="Arial"/>
                <a:cs typeface="Arial"/>
              </a:rPr>
              <a:t>D</a:t>
            </a:r>
          </a:p>
        </p:txBody>
      </p:sp>
      <p:sp>
        <p:nvSpPr>
          <p:cNvPr id="18" name="">
            <a:extLst xmlns:a="http://schemas.openxmlformats.org/drawingml/2006/main">
              <a:ext uri="{FF2B5EF4-FFF2-40B4-BE49-F238E27FC236}">
                <a16:creationId xmlns:a16="http://schemas.microsoft.com/office/drawing/2014/main" id="{D65C8C4A-A74F-4148-80C2-2DADA6CA9E66}"/>
              </a:ext>
            </a:extLst>
          </p:cNvPr>
          <p:cNvSpPr>
            <a:spLocks xmlns:a="http://schemas.openxmlformats.org/drawingml/2006/main" noGrp="1"/>
          </p:cNvSpPr>
          <p:nvPr/>
        </p:nvSpPr>
        <p:spPr>
          <a:xfrm xmlns:a="http://schemas.openxmlformats.org/drawingml/2006/main">
            <a:off x="6838950" y="3762375"/>
            <a:ext cx="4000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1">
                <a:solidFill>
                  <a:srgbClr val="102A43"/>
                </a:solidFill>
                <a:latin typeface="Arial"/>
                <a:ea typeface="Arial"/>
                <a:cs typeface="Arial"/>
              </a:defRPr>
            </a:pPr>
            <a:r>
              <a:rPr sz="1575" b="1">
                <a:solidFill>
                  <a:srgbClr val="102A43"/>
                </a:solidFill>
                <a:latin typeface="Arial"/>
                <a:ea typeface="Arial"/>
                <a:cs typeface="Arial"/>
              </a:rPr>
              <a:t>The bonding cable becomes loose</a:t>
            </a:r>
          </a:p>
        </p:txBody>
      </p:sp>
      <p:sp>
        <p:nvSpPr>
          <p:cNvPr id="19" name="">
            <a:extLst xmlns:a="http://schemas.openxmlformats.org/drawingml/2006/main">
              <a:ext uri="{FF2B5EF4-FFF2-40B4-BE49-F238E27FC236}">
                <a16:creationId xmlns:a16="http://schemas.microsoft.com/office/drawing/2014/main" id="{5AD30FBF-7F64-4815-BEAB-71964AF97C4A}"/>
              </a:ext>
            </a:extLst>
          </p:cNvPr>
          <p:cNvSpPr>
            <a:spLocks xmlns:a="http://schemas.openxmlformats.org/drawingml/2006/main" noGrp="1"/>
          </p:cNvSpPr>
          <p:nvPr/>
        </p:nvSpPr>
        <p:spPr>
          <a:xfrm xmlns:a="http://schemas.openxmlformats.org/drawingml/2006/main">
            <a:off x="666750" y="4533900"/>
            <a:ext cx="4953000" cy="666750"/>
          </a:xfrm>
          <a:prstGeom xmlns:a="http://schemas.openxmlformats.org/drawingml/2006/main" prst="roundRect">
            <a:avLst>
              <a:gd name="adj" fmla="val 25714"/>
            </a:avLst>
          </a:prstGeom>
          <a:solidFill xmlns:a="http://schemas.openxmlformats.org/drawingml/2006/main">
            <a:srgbClr val="FFFFFF"/>
          </a:solidFill>
          <a:ln xmlns:a="http://schemas.openxmlformats.org/drawingml/2006/main" w="19050">
            <a:solidFill>
              <a:srgbClr val="E7EEF4"/>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0" name="">
            <a:extLst xmlns:a="http://schemas.openxmlformats.org/drawingml/2006/main">
              <a:ext uri="{FF2B5EF4-FFF2-40B4-BE49-F238E27FC236}">
                <a16:creationId xmlns:a16="http://schemas.microsoft.com/office/drawing/2014/main" id="{ACABF105-6289-4EEA-BFD1-9F5BE1EF4677}"/>
              </a:ext>
            </a:extLst>
          </p:cNvPr>
          <p:cNvSpPr>
            <a:spLocks xmlns:a="http://schemas.openxmlformats.org/drawingml/2006/main" noGrp="1"/>
          </p:cNvSpPr>
          <p:nvPr/>
        </p:nvSpPr>
        <p:spPr>
          <a:xfrm xmlns:a="http://schemas.openxmlformats.org/drawingml/2006/main">
            <a:off x="819150" y="4657725"/>
            <a:ext cx="419100" cy="4191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425" b="1">
                <a:solidFill>
                  <a:srgbClr val="FFFFFF"/>
                </a:solidFill>
                <a:latin typeface="Arial"/>
                <a:ea typeface="Arial"/>
                <a:cs typeface="Arial"/>
              </a:defRPr>
            </a:pPr>
            <a:r>
              <a:rPr sz="1425" b="1">
                <a:solidFill>
                  <a:srgbClr val="FFFFFF"/>
                </a:solidFill>
                <a:latin typeface="Arial"/>
                <a:ea typeface="Arial"/>
                <a:cs typeface="Arial"/>
              </a:rPr>
              <a:t>E</a:t>
            </a:r>
          </a:p>
        </p:txBody>
      </p:sp>
      <p:sp>
        <p:nvSpPr>
          <p:cNvPr id="21" name="">
            <a:extLst xmlns:a="http://schemas.openxmlformats.org/drawingml/2006/main">
              <a:ext uri="{FF2B5EF4-FFF2-40B4-BE49-F238E27FC236}">
                <a16:creationId xmlns:a16="http://schemas.microsoft.com/office/drawing/2014/main" id="{8A2E85B2-02DF-4B68-8D9D-14F144787008}"/>
              </a:ext>
            </a:extLst>
          </p:cNvPr>
          <p:cNvSpPr>
            <a:spLocks xmlns:a="http://schemas.openxmlformats.org/drawingml/2006/main" noGrp="1"/>
          </p:cNvSpPr>
          <p:nvPr/>
        </p:nvSpPr>
        <p:spPr>
          <a:xfrm xmlns:a="http://schemas.openxmlformats.org/drawingml/2006/main">
            <a:off x="1409700" y="4638675"/>
            <a:ext cx="4000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1">
                <a:solidFill>
                  <a:srgbClr val="102A43"/>
                </a:solidFill>
                <a:latin typeface="Arial"/>
                <a:ea typeface="Arial"/>
                <a:cs typeface="Arial"/>
              </a:defRPr>
            </a:pPr>
            <a:r>
              <a:rPr sz="1575" b="1">
                <a:solidFill>
                  <a:srgbClr val="102A43"/>
                </a:solidFill>
                <a:latin typeface="Arial"/>
                <a:ea typeface="Arial"/>
                <a:cs typeface="Arial"/>
              </a:rPr>
              <a:t>The planned quantity displays normally</a:t>
            </a:r>
          </a:p>
        </p:txBody>
      </p:sp>
      <p:sp>
        <p:nvSpPr>
          <p:cNvPr id="22" name="">
            <a:extLst xmlns:a="http://schemas.openxmlformats.org/drawingml/2006/main">
              <a:ext uri="{FF2B5EF4-FFF2-40B4-BE49-F238E27FC236}">
                <a16:creationId xmlns:a16="http://schemas.microsoft.com/office/drawing/2014/main" id="{F6970B3B-0061-47F3-9511-614292044350}"/>
              </a:ext>
            </a:extLst>
          </p:cNvPr>
          <p:cNvSpPr>
            <a:spLocks xmlns:a="http://schemas.openxmlformats.org/drawingml/2006/main" noGrp="1"/>
          </p:cNvSpPr>
          <p:nvPr/>
        </p:nvSpPr>
        <p:spPr>
          <a:xfrm xmlns:a="http://schemas.openxmlformats.org/drawingml/2006/main">
            <a:off x="6096000" y="4533900"/>
            <a:ext cx="4953000" cy="666750"/>
          </a:xfrm>
          <a:prstGeom xmlns:a="http://schemas.openxmlformats.org/drawingml/2006/main" prst="roundRect">
            <a:avLst>
              <a:gd name="adj" fmla="val 25714"/>
            </a:avLst>
          </a:prstGeom>
          <a:solidFill xmlns:a="http://schemas.openxmlformats.org/drawingml/2006/main">
            <a:srgbClr val="FFFFFF"/>
          </a:solidFill>
          <a:ln xmlns:a="http://schemas.openxmlformats.org/drawingml/2006/main" w="19050">
            <a:solidFill>
              <a:srgbClr val="E7EEF4"/>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sp>
      <p:sp>
        <p:nvSpPr>
          <p:cNvPr id="23" name="">
            <a:extLst xmlns:a="http://schemas.openxmlformats.org/drawingml/2006/main">
              <a:ext uri="{FF2B5EF4-FFF2-40B4-BE49-F238E27FC236}">
                <a16:creationId xmlns:a16="http://schemas.microsoft.com/office/drawing/2014/main" id="{04C2B083-CC03-4528-8C65-F723CB743359}"/>
              </a:ext>
            </a:extLst>
          </p:cNvPr>
          <p:cNvSpPr>
            <a:spLocks xmlns:a="http://schemas.openxmlformats.org/drawingml/2006/main" noGrp="1"/>
          </p:cNvSpPr>
          <p:nvPr/>
        </p:nvSpPr>
        <p:spPr>
          <a:xfrm xmlns:a="http://schemas.openxmlformats.org/drawingml/2006/main">
            <a:off x="6248400" y="4657725"/>
            <a:ext cx="419100" cy="4191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425" b="1">
                <a:solidFill>
                  <a:srgbClr val="FFFFFF"/>
                </a:solidFill>
                <a:latin typeface="Arial"/>
                <a:ea typeface="Arial"/>
                <a:cs typeface="Arial"/>
              </a:defRPr>
            </a:pPr>
            <a:r>
              <a:rPr sz="1425" b="1">
                <a:solidFill>
                  <a:srgbClr val="FFFFFF"/>
                </a:solidFill>
                <a:latin typeface="Arial"/>
                <a:ea typeface="Arial"/>
                <a:cs typeface="Arial"/>
              </a:rPr>
              <a:t>F</a:t>
            </a:r>
          </a:p>
        </p:txBody>
      </p:sp>
      <p:sp>
        <p:nvSpPr>
          <p:cNvPr id="24" name="">
            <a:extLst xmlns:a="http://schemas.openxmlformats.org/drawingml/2006/main">
              <a:ext uri="{FF2B5EF4-FFF2-40B4-BE49-F238E27FC236}">
                <a16:creationId xmlns:a16="http://schemas.microsoft.com/office/drawing/2014/main" id="{DCCC5534-B2F9-4F43-9D7F-8585138C08AD}"/>
              </a:ext>
            </a:extLst>
          </p:cNvPr>
          <p:cNvSpPr>
            <a:spLocks xmlns:a="http://schemas.openxmlformats.org/drawingml/2006/main" noGrp="1"/>
          </p:cNvSpPr>
          <p:nvPr/>
        </p:nvSpPr>
        <p:spPr>
          <a:xfrm xmlns:a="http://schemas.openxmlformats.org/drawingml/2006/main">
            <a:off x="6838950" y="4638675"/>
            <a:ext cx="40005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575" b="1">
                <a:solidFill>
                  <a:srgbClr val="102A43"/>
                </a:solidFill>
                <a:latin typeface="Arial"/>
                <a:ea typeface="Arial"/>
                <a:cs typeface="Arial"/>
              </a:defRPr>
            </a:pPr>
            <a:r>
              <a:rPr sz="1575" b="1">
                <a:solidFill>
                  <a:srgbClr val="102A43"/>
                </a:solidFill>
                <a:latin typeface="Arial"/>
                <a:ea typeface="Arial"/>
                <a:cs typeface="Arial"/>
              </a:rPr>
              <a:t>A fueling control behaves unexpectedly</a:t>
            </a:r>
          </a:p>
        </p:txBody>
      </p:sp>
      <p:sp>
        <p:nvSpPr>
          <p:cNvPr id="25" name="reveal-stops">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D46F28DF-BDCD-42E0-958E-3476E5229930}"/>
              </a:ext>
            </a:extLst>
          </p:cNvPr>
          <p:cNvSpPr>
            <a:spLocks xmlns:a="http://schemas.openxmlformats.org/drawingml/2006/main" noGrp="1"/>
          </p:cNvSpPr>
          <p:nvPr/>
        </p:nvSpPr>
        <p:spPr>
          <a:xfrm xmlns:a="http://schemas.openxmlformats.org/drawingml/2006/main">
            <a:off x="4629150" y="5657850"/>
            <a:ext cx="2381250" cy="495300"/>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REVEAL ANSWER</a:t>
            </a:r>
          </a:p>
        </p:txBody>
      </p:sp>
      <p:sp>
        <p:nvSpPr>
          <p:cNvPr id="26" name="">
            <a:extLst xmlns:a="http://schemas.openxmlformats.org/drawingml/2006/main">
              <a:ext uri="{FF2B5EF4-FFF2-40B4-BE49-F238E27FC236}">
                <a16:creationId xmlns:a16="http://schemas.microsoft.com/office/drawing/2014/main" id="{FAB583FD-AB64-4093-A8F3-FA3B08F846F6}"/>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486581"/>
                </a:solidFill>
                <a:latin typeface="Arial"/>
                <a:ea typeface="Arial"/>
                <a:cs typeface="Arial"/>
              </a:defRPr>
            </a:pPr>
            <a:r>
              <a:rPr sz="825" b="0">
                <a:solidFill>
                  <a:srgbClr val="486581"/>
                </a:solidFill>
                <a:latin typeface="Arial"/>
                <a:ea typeface="Arial"/>
                <a:cs typeface="Arial"/>
              </a:rPr>
              <a:t>Independent portfolio concept. Not affiliated with United Airlines.</a:t>
            </a:r>
          </a:p>
        </p:txBody>
      </p:sp>
      <p:sp>
        <p:nvSpPr>
          <p:cNvPr id="27" name="map-15">
            <a:hlinkClick xmlns:a="http://schemas.openxmlformats.org/drawingml/2006/main" xmlns:r="http://schemas.openxmlformats.org/officeDocument/2006/relationships" r:id="rId2" action="ppaction://hlinksldjump"/>
            <a:extLst xmlns:a="http://schemas.openxmlformats.org/drawingml/2006/main">
              <a:ext uri="{FF2B5EF4-FFF2-40B4-BE49-F238E27FC236}">
                <a16:creationId xmlns:a16="http://schemas.microsoft.com/office/drawing/2014/main" id="{2285B86A-BF6E-4122-BADA-744375FF9C9C}"/>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DFF4FC"/>
          </a:solidFill>
          <a:ln xmlns:a="http://schemas.openxmlformats.org/drawingml/2006/main" w="9525">
            <a:solidFill>
              <a:srgbClr val="B8DDEB"/>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005DAA"/>
                </a:solidFill>
                <a:latin typeface="Arial"/>
                <a:ea typeface="Arial"/>
                <a:cs typeface="Arial"/>
              </a:defRPr>
            </a:pPr>
            <a:r>
              <a:rPr sz="975" b="1">
                <a:solidFill>
                  <a:srgbClr val="005DAA"/>
                </a:solidFill>
                <a:latin typeface="Arial"/>
                <a:ea typeface="Arial"/>
                <a:cs typeface="Arial"/>
              </a:rPr>
              <a:t>MAP</a:t>
            </a:r>
          </a:p>
        </p:txBody>
      </p:sp>
      <p:sp>
        <p:nvSpPr>
          <p:cNvPr id="28" name="">
            <a:extLst xmlns:a="http://schemas.openxmlformats.org/drawingml/2006/main">
              <a:ext uri="{FF2B5EF4-FFF2-40B4-BE49-F238E27FC236}">
                <a16:creationId xmlns:a16="http://schemas.microsoft.com/office/drawing/2014/main" id="{0E7A283C-5A9A-41FC-90A8-E13C73B1AC46}"/>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486581"/>
                </a:solidFill>
                <a:latin typeface="Arial"/>
                <a:ea typeface="Arial"/>
                <a:cs typeface="Arial"/>
              </a:defRPr>
            </a:pPr>
            <a:r>
              <a:rPr sz="900" b="1">
                <a:solidFill>
                  <a:srgbClr val="486581"/>
                </a:solidFill>
                <a:latin typeface="Arial"/>
                <a:ea typeface="Arial"/>
                <a:cs typeface="Arial"/>
              </a:rPr>
              <a:t>15</a:t>
            </a:r>
          </a:p>
        </p:txBody>
      </p:sp>
    </p:spTree>
    <p:transition spd="fast">
      <p:fade/>
    </p:transition>
    <p:extLst>
      <p:ext uri="{BB962C8B-B14F-4D97-AF65-F5344CB8AC3E}">
        <p14:creationId xmlns:p14="http://schemas.microsoft.com/office/powerpoint/2010/main" val="1340969154"/>
      </p:ext>
    </p:extLst>
  </p:cSld>
</p:sld>
</file>

<file path=ppt/slides/slide16.xml><?xml version="1.0" encoding="utf-8"?>
<p:sld xmlns:p="http://schemas.openxmlformats.org/presentationml/2006/main">
  <p:cSld>
    <p:bg>
      <p:bgPr>
        <a:solidFill xmlns:a="http://schemas.openxmlformats.org/drawingml/2006/main">
          <a:srgbClr val="002244"/>
        </a:solidFill>
      </p:bgPr>
    </p:bg>
    <p:spTree>
      <p:nvGrpSpPr>
        <p:cNvPr id="1" name=""/>
        <p:cNvGrpSpPr/>
        <p:nvPr/>
      </p:nvGrpSpPr>
      <p:grpSpPr>
        <a:xfrm xmlns:a="http://schemas.openxmlformats.org/drawingml/2006/main"/>
      </p:grpSpPr>
      <p:pic>
        <p:nvPicPr>
          <p:cNvPr id="30" name=""/>
          <p:cNvPicPr>
            <a:picLocks xmlns:a="http://schemas.openxmlformats.org/drawingml/2006/main" noChangeAspect="1"/>
          </p:cNvPicPr>
          <p:nvPr/>
        </p:nvPicPr>
        <p:blipFill>
          <a:blip xmlns:r="http://schemas.openxmlformats.org/officeDocument/2006/relationships" xmlns:a="http://schemas.openxmlformats.org/drawingml/2006/main" r:embed="Rd3be556db0a34d70"/>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69B1A24F-4756-4AA8-972F-FF7627645A93}"/>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FFFFFF"/>
                </a:solidFill>
                <a:latin typeface="Arial"/>
                <a:ea typeface="Arial"/>
                <a:cs typeface="Arial"/>
              </a:defRPr>
            </a:pPr>
            <a:r>
              <a:rPr sz="1125" b="1">
                <a:solidFill>
                  <a:srgbClr val="FFFFFF"/>
                </a:solidFill>
                <a:latin typeface="Arial"/>
                <a:ea typeface="Arial"/>
                <a:cs typeface="Arial"/>
              </a:rPr>
              <a:t>KNOWLEDGE CHECK FEEDBACK</a:t>
            </a:r>
          </a:p>
        </p:txBody>
      </p:sp>
      <p:sp>
        <p:nvSpPr>
          <p:cNvPr id="3" name="title-16">
            <a:extLst xmlns:a="http://schemas.openxmlformats.org/drawingml/2006/main">
              <a:ext uri="{FF2B5EF4-FFF2-40B4-BE49-F238E27FC236}">
                <a16:creationId xmlns:a16="http://schemas.microsoft.com/office/drawing/2014/main" id="{23956555-DA4B-4CDF-85C1-84B5643762E7}"/>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FFFFFF"/>
                </a:solidFill>
                <a:latin typeface="Arial"/>
                <a:ea typeface="Arial"/>
                <a:cs typeface="Arial"/>
              </a:defRPr>
            </a:pPr>
            <a:r>
              <a:rPr sz="3525" b="1">
                <a:solidFill>
                  <a:srgbClr val="FFFFFF"/>
                </a:solidFill>
                <a:latin typeface="Arial"/>
                <a:ea typeface="Arial"/>
                <a:cs typeface="Arial"/>
              </a:rPr>
              <a:t>Stop when control is lost or conditions change</a:t>
            </a:r>
          </a:p>
        </p:txBody>
      </p:sp>
      <p:sp>
        <p:nvSpPr>
          <p:cNvPr id="4" name="">
            <a:extLst xmlns:a="http://schemas.openxmlformats.org/drawingml/2006/main">
              <a:ext uri="{FF2B5EF4-FFF2-40B4-BE49-F238E27FC236}">
                <a16:creationId xmlns:a16="http://schemas.microsoft.com/office/drawing/2014/main" id="{DB05C1E3-FC06-41C3-AF5B-D9F51D26791F}"/>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8A6A94FE-19F5-46E9-B3C6-76720F9E8A01}"/>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210B6468-3826-49BE-A3CF-7EC7E252664F}"/>
              </a:ext>
            </a:extLst>
          </p:cNvPr>
          <p:cNvSpPr>
            <a:spLocks xmlns:a="http://schemas.openxmlformats.org/drawingml/2006/main" noGrp="1"/>
          </p:cNvSpPr>
          <p:nvPr/>
        </p:nvSpPr>
        <p:spPr>
          <a:xfrm xmlns:a="http://schemas.openxmlformats.org/drawingml/2006/main">
            <a:off x="666750" y="2190750"/>
            <a:ext cx="514350" cy="514350"/>
          </a:xfrm>
          <a:prstGeom xmlns:a="http://schemas.openxmlformats.org/drawingml/2006/main" prst="roundRect">
            <a:avLst>
              <a:gd name="adj" fmla="val 50000"/>
            </a:avLst>
          </a:prstGeom>
          <a:solidFill xmlns:a="http://schemas.openxmlformats.org/drawingml/2006/main">
            <a:srgbClr val="C83E3E"/>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A</a:t>
            </a:r>
          </a:p>
        </p:txBody>
      </p:sp>
      <p:sp>
        <p:nvSpPr>
          <p:cNvPr id="7" name="">
            <a:extLst xmlns:a="http://schemas.openxmlformats.org/drawingml/2006/main">
              <a:ext uri="{FF2B5EF4-FFF2-40B4-BE49-F238E27FC236}">
                <a16:creationId xmlns:a16="http://schemas.microsoft.com/office/drawing/2014/main" id="{AA4AA2F2-CF97-4C46-85D7-E5E68BC70ED5}"/>
              </a:ext>
            </a:extLst>
          </p:cNvPr>
          <p:cNvSpPr>
            <a:spLocks xmlns:a="http://schemas.openxmlformats.org/drawingml/2006/main" noGrp="1"/>
          </p:cNvSpPr>
          <p:nvPr/>
        </p:nvSpPr>
        <p:spPr>
          <a:xfrm xmlns:a="http://schemas.openxmlformats.org/drawingml/2006/main">
            <a:off x="1409700" y="22098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Leak at coupling</a:t>
            </a:r>
          </a:p>
        </p:txBody>
      </p:sp>
      <p:sp>
        <p:nvSpPr>
          <p:cNvPr id="8" name="">
            <a:extLst xmlns:a="http://schemas.openxmlformats.org/drawingml/2006/main">
              <a:ext uri="{FF2B5EF4-FFF2-40B4-BE49-F238E27FC236}">
                <a16:creationId xmlns:a16="http://schemas.microsoft.com/office/drawing/2014/main" id="{2B5D73F8-931A-4F1C-B0B0-2F54BF4DD6B9}"/>
              </a:ext>
            </a:extLst>
          </p:cNvPr>
          <p:cNvSpPr>
            <a:spLocks xmlns:a="http://schemas.openxmlformats.org/drawingml/2006/main" noGrp="1"/>
          </p:cNvSpPr>
          <p:nvPr/>
        </p:nvSpPr>
        <p:spPr>
          <a:xfrm xmlns:a="http://schemas.openxmlformats.org/drawingml/2006/main">
            <a:off x="1409700" y="2543175"/>
            <a:ext cx="3714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125" b="1">
                <a:solidFill>
                  <a:srgbClr val="C83E3E"/>
                </a:solidFill>
                <a:latin typeface="Arial"/>
                <a:ea typeface="Arial"/>
                <a:cs typeface="Arial"/>
              </a:defRPr>
            </a:pPr>
            <a:r>
              <a:rPr sz="1125" b="1">
                <a:solidFill>
                  <a:srgbClr val="C83E3E"/>
                </a:solidFill>
                <a:latin typeface="Arial"/>
                <a:ea typeface="Arial"/>
                <a:cs typeface="Arial"/>
              </a:rPr>
              <a:t>STOP</a:t>
            </a:r>
          </a:p>
        </p:txBody>
      </p:sp>
      <p:sp>
        <p:nvSpPr>
          <p:cNvPr id="9" name="">
            <a:extLst xmlns:a="http://schemas.openxmlformats.org/drawingml/2006/main">
              <a:ext uri="{FF2B5EF4-FFF2-40B4-BE49-F238E27FC236}">
                <a16:creationId xmlns:a16="http://schemas.microsoft.com/office/drawing/2014/main" id="{3E1BCD3A-D3A9-4965-8189-816FB72274A2}"/>
              </a:ext>
            </a:extLst>
          </p:cNvPr>
          <p:cNvSpPr>
            <a:spLocks xmlns:a="http://schemas.openxmlformats.org/drawingml/2006/main" noGrp="1"/>
          </p:cNvSpPr>
          <p:nvPr/>
        </p:nvSpPr>
        <p:spPr>
          <a:xfrm xmlns:a="http://schemas.openxmlformats.org/drawingml/2006/main">
            <a:off x="6096000" y="2190750"/>
            <a:ext cx="514350" cy="514350"/>
          </a:xfrm>
          <a:prstGeom xmlns:a="http://schemas.openxmlformats.org/drawingml/2006/main" prst="roundRect">
            <a:avLst>
              <a:gd name="adj" fmla="val 50000"/>
            </a:avLst>
          </a:prstGeom>
          <a:solidFill xmlns:a="http://schemas.openxmlformats.org/drawingml/2006/main">
            <a:srgbClr val="C83E3E"/>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B</a:t>
            </a:r>
          </a:p>
        </p:txBody>
      </p:sp>
      <p:sp>
        <p:nvSpPr>
          <p:cNvPr id="10" name="">
            <a:extLst xmlns:a="http://schemas.openxmlformats.org/drawingml/2006/main">
              <a:ext uri="{FF2B5EF4-FFF2-40B4-BE49-F238E27FC236}">
                <a16:creationId xmlns:a16="http://schemas.microsoft.com/office/drawing/2014/main" id="{0C7560D1-E30D-440D-8B5B-82B6B69F84FE}"/>
              </a:ext>
            </a:extLst>
          </p:cNvPr>
          <p:cNvSpPr>
            <a:spLocks xmlns:a="http://schemas.openxmlformats.org/drawingml/2006/main" noGrp="1"/>
          </p:cNvSpPr>
          <p:nvPr/>
        </p:nvSpPr>
        <p:spPr>
          <a:xfrm xmlns:a="http://schemas.openxmlformats.org/drawingml/2006/main">
            <a:off x="6838950" y="22098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Crew requests pause</a:t>
            </a:r>
          </a:p>
        </p:txBody>
      </p:sp>
      <p:sp>
        <p:nvSpPr>
          <p:cNvPr id="11" name="">
            <a:extLst xmlns:a="http://schemas.openxmlformats.org/drawingml/2006/main">
              <a:ext uri="{FF2B5EF4-FFF2-40B4-BE49-F238E27FC236}">
                <a16:creationId xmlns:a16="http://schemas.microsoft.com/office/drawing/2014/main" id="{5F854663-A99B-4613-8B3F-AB7817EFA623}"/>
              </a:ext>
            </a:extLst>
          </p:cNvPr>
          <p:cNvSpPr>
            <a:spLocks xmlns:a="http://schemas.openxmlformats.org/drawingml/2006/main" noGrp="1"/>
          </p:cNvSpPr>
          <p:nvPr/>
        </p:nvSpPr>
        <p:spPr>
          <a:xfrm xmlns:a="http://schemas.openxmlformats.org/drawingml/2006/main">
            <a:off x="6838950" y="2543175"/>
            <a:ext cx="3714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125" b="1">
                <a:solidFill>
                  <a:srgbClr val="C83E3E"/>
                </a:solidFill>
                <a:latin typeface="Arial"/>
                <a:ea typeface="Arial"/>
                <a:cs typeface="Arial"/>
              </a:defRPr>
            </a:pPr>
            <a:r>
              <a:rPr sz="1125" b="1">
                <a:solidFill>
                  <a:srgbClr val="C83E3E"/>
                </a:solidFill>
                <a:latin typeface="Arial"/>
                <a:ea typeface="Arial"/>
                <a:cs typeface="Arial"/>
              </a:rPr>
              <a:t>STOP</a:t>
            </a:r>
          </a:p>
        </p:txBody>
      </p:sp>
      <p:sp>
        <p:nvSpPr>
          <p:cNvPr id="12" name="">
            <a:extLst xmlns:a="http://schemas.openxmlformats.org/drawingml/2006/main">
              <a:ext uri="{FF2B5EF4-FFF2-40B4-BE49-F238E27FC236}">
                <a16:creationId xmlns:a16="http://schemas.microsoft.com/office/drawing/2014/main" id="{2520F58C-A7BC-43D2-BA60-522EB9D3FA40}"/>
              </a:ext>
            </a:extLst>
          </p:cNvPr>
          <p:cNvSpPr>
            <a:spLocks xmlns:a="http://schemas.openxmlformats.org/drawingml/2006/main" noGrp="1"/>
          </p:cNvSpPr>
          <p:nvPr/>
        </p:nvSpPr>
        <p:spPr>
          <a:xfrm xmlns:a="http://schemas.openxmlformats.org/drawingml/2006/main">
            <a:off x="666750" y="3124200"/>
            <a:ext cx="514350" cy="514350"/>
          </a:xfrm>
          <a:prstGeom xmlns:a="http://schemas.openxmlformats.org/drawingml/2006/main" prst="roundRect">
            <a:avLst>
              <a:gd name="adj" fmla="val 50000"/>
            </a:avLst>
          </a:prstGeom>
          <a:solidFill xmlns:a="http://schemas.openxmlformats.org/drawingml/2006/main">
            <a:srgbClr val="C7F36B"/>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002244"/>
                </a:solidFill>
                <a:latin typeface="Arial"/>
                <a:ea typeface="Arial"/>
                <a:cs typeface="Arial"/>
              </a:defRPr>
            </a:pPr>
            <a:r>
              <a:rPr sz="1500" b="1">
                <a:solidFill>
                  <a:srgbClr val="002244"/>
                </a:solidFill>
                <a:latin typeface="Arial"/>
                <a:ea typeface="Arial"/>
                <a:cs typeface="Arial"/>
              </a:rPr>
              <a:t>C</a:t>
            </a:r>
          </a:p>
        </p:txBody>
      </p:sp>
      <p:sp>
        <p:nvSpPr>
          <p:cNvPr id="13" name="">
            <a:extLst xmlns:a="http://schemas.openxmlformats.org/drawingml/2006/main">
              <a:ext uri="{FF2B5EF4-FFF2-40B4-BE49-F238E27FC236}">
                <a16:creationId xmlns:a16="http://schemas.microsoft.com/office/drawing/2014/main" id="{9CCB2E33-D753-4706-8835-E305DB518F24}"/>
              </a:ext>
            </a:extLst>
          </p:cNvPr>
          <p:cNvSpPr>
            <a:spLocks xmlns:a="http://schemas.openxmlformats.org/drawingml/2006/main" noGrp="1"/>
          </p:cNvSpPr>
          <p:nvPr/>
        </p:nvSpPr>
        <p:spPr>
          <a:xfrm xmlns:a="http://schemas.openxmlformats.org/drawingml/2006/main">
            <a:off x="1409700" y="314325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Light rain within limits</a:t>
            </a:r>
          </a:p>
        </p:txBody>
      </p:sp>
      <p:sp>
        <p:nvSpPr>
          <p:cNvPr id="14" name="">
            <a:extLst xmlns:a="http://schemas.openxmlformats.org/drawingml/2006/main">
              <a:ext uri="{FF2B5EF4-FFF2-40B4-BE49-F238E27FC236}">
                <a16:creationId xmlns:a16="http://schemas.microsoft.com/office/drawing/2014/main" id="{0ECA717F-289C-42E3-A09A-83ABFAFE277B}"/>
              </a:ext>
            </a:extLst>
          </p:cNvPr>
          <p:cNvSpPr>
            <a:spLocks xmlns:a="http://schemas.openxmlformats.org/drawingml/2006/main" noGrp="1"/>
          </p:cNvSpPr>
          <p:nvPr/>
        </p:nvSpPr>
        <p:spPr>
          <a:xfrm xmlns:a="http://schemas.openxmlformats.org/drawingml/2006/main">
            <a:off x="1409700" y="3476625"/>
            <a:ext cx="3714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125" b="1">
                <a:solidFill>
                  <a:srgbClr val="C7F36B"/>
                </a:solidFill>
                <a:latin typeface="Arial"/>
                <a:ea typeface="Arial"/>
                <a:cs typeface="Arial"/>
              </a:defRPr>
            </a:pPr>
            <a:r>
              <a:rPr sz="1125" b="1">
                <a:solidFill>
                  <a:srgbClr val="C7F36B"/>
                </a:solidFill>
                <a:latin typeface="Arial"/>
                <a:ea typeface="Arial"/>
                <a:cs typeface="Arial"/>
              </a:rPr>
              <a:t>CONTINUE WITHIN PROCEDURE</a:t>
            </a:r>
          </a:p>
        </p:txBody>
      </p:sp>
      <p:sp>
        <p:nvSpPr>
          <p:cNvPr id="15" name="">
            <a:extLst xmlns:a="http://schemas.openxmlformats.org/drawingml/2006/main">
              <a:ext uri="{FF2B5EF4-FFF2-40B4-BE49-F238E27FC236}">
                <a16:creationId xmlns:a16="http://schemas.microsoft.com/office/drawing/2014/main" id="{DC8086FE-A07D-4981-A540-1454187D4E33}"/>
              </a:ext>
            </a:extLst>
          </p:cNvPr>
          <p:cNvSpPr>
            <a:spLocks xmlns:a="http://schemas.openxmlformats.org/drawingml/2006/main" noGrp="1"/>
          </p:cNvSpPr>
          <p:nvPr/>
        </p:nvSpPr>
        <p:spPr>
          <a:xfrm xmlns:a="http://schemas.openxmlformats.org/drawingml/2006/main">
            <a:off x="6096000" y="3124200"/>
            <a:ext cx="514350" cy="514350"/>
          </a:xfrm>
          <a:prstGeom xmlns:a="http://schemas.openxmlformats.org/drawingml/2006/main" prst="roundRect">
            <a:avLst>
              <a:gd name="adj" fmla="val 50000"/>
            </a:avLst>
          </a:prstGeom>
          <a:solidFill xmlns:a="http://schemas.openxmlformats.org/drawingml/2006/main">
            <a:srgbClr val="C83E3E"/>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D</a:t>
            </a:r>
          </a:p>
        </p:txBody>
      </p:sp>
      <p:sp>
        <p:nvSpPr>
          <p:cNvPr id="16" name="">
            <a:extLst xmlns:a="http://schemas.openxmlformats.org/drawingml/2006/main">
              <a:ext uri="{FF2B5EF4-FFF2-40B4-BE49-F238E27FC236}">
                <a16:creationId xmlns:a16="http://schemas.microsoft.com/office/drawing/2014/main" id="{85E26ADE-92B7-445C-B3E6-8D8802FD16D0}"/>
              </a:ext>
            </a:extLst>
          </p:cNvPr>
          <p:cNvSpPr>
            <a:spLocks xmlns:a="http://schemas.openxmlformats.org/drawingml/2006/main" noGrp="1"/>
          </p:cNvSpPr>
          <p:nvPr/>
        </p:nvSpPr>
        <p:spPr>
          <a:xfrm xmlns:a="http://schemas.openxmlformats.org/drawingml/2006/main">
            <a:off x="6838950" y="314325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Bond becomes loose</a:t>
            </a:r>
          </a:p>
        </p:txBody>
      </p:sp>
      <p:sp>
        <p:nvSpPr>
          <p:cNvPr id="17" name="">
            <a:extLst xmlns:a="http://schemas.openxmlformats.org/drawingml/2006/main">
              <a:ext uri="{FF2B5EF4-FFF2-40B4-BE49-F238E27FC236}">
                <a16:creationId xmlns:a16="http://schemas.microsoft.com/office/drawing/2014/main" id="{44282B5E-0029-4292-8E34-A5EEEF8E1219}"/>
              </a:ext>
            </a:extLst>
          </p:cNvPr>
          <p:cNvSpPr>
            <a:spLocks xmlns:a="http://schemas.openxmlformats.org/drawingml/2006/main" noGrp="1"/>
          </p:cNvSpPr>
          <p:nvPr/>
        </p:nvSpPr>
        <p:spPr>
          <a:xfrm xmlns:a="http://schemas.openxmlformats.org/drawingml/2006/main">
            <a:off x="6838950" y="3476625"/>
            <a:ext cx="3714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125" b="1">
                <a:solidFill>
                  <a:srgbClr val="C83E3E"/>
                </a:solidFill>
                <a:latin typeface="Arial"/>
                <a:ea typeface="Arial"/>
                <a:cs typeface="Arial"/>
              </a:defRPr>
            </a:pPr>
            <a:r>
              <a:rPr sz="1125" b="1">
                <a:solidFill>
                  <a:srgbClr val="C83E3E"/>
                </a:solidFill>
                <a:latin typeface="Arial"/>
                <a:ea typeface="Arial"/>
                <a:cs typeface="Arial"/>
              </a:rPr>
              <a:t>STOP</a:t>
            </a:r>
          </a:p>
        </p:txBody>
      </p:sp>
      <p:sp>
        <p:nvSpPr>
          <p:cNvPr id="18" name="">
            <a:extLst xmlns:a="http://schemas.openxmlformats.org/drawingml/2006/main">
              <a:ext uri="{FF2B5EF4-FFF2-40B4-BE49-F238E27FC236}">
                <a16:creationId xmlns:a16="http://schemas.microsoft.com/office/drawing/2014/main" id="{7636EF5F-7F1B-4B3F-B56E-26FB6B89C023}"/>
              </a:ext>
            </a:extLst>
          </p:cNvPr>
          <p:cNvSpPr>
            <a:spLocks xmlns:a="http://schemas.openxmlformats.org/drawingml/2006/main" noGrp="1"/>
          </p:cNvSpPr>
          <p:nvPr/>
        </p:nvSpPr>
        <p:spPr>
          <a:xfrm xmlns:a="http://schemas.openxmlformats.org/drawingml/2006/main">
            <a:off x="666750" y="4057650"/>
            <a:ext cx="514350" cy="514350"/>
          </a:xfrm>
          <a:prstGeom xmlns:a="http://schemas.openxmlformats.org/drawingml/2006/main" prst="roundRect">
            <a:avLst>
              <a:gd name="adj" fmla="val 50000"/>
            </a:avLst>
          </a:prstGeom>
          <a:solidFill xmlns:a="http://schemas.openxmlformats.org/drawingml/2006/main">
            <a:srgbClr val="C7F36B"/>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002244"/>
                </a:solidFill>
                <a:latin typeface="Arial"/>
                <a:ea typeface="Arial"/>
                <a:cs typeface="Arial"/>
              </a:defRPr>
            </a:pPr>
            <a:r>
              <a:rPr sz="1500" b="1">
                <a:solidFill>
                  <a:srgbClr val="002244"/>
                </a:solidFill>
                <a:latin typeface="Arial"/>
                <a:ea typeface="Arial"/>
                <a:cs typeface="Arial"/>
              </a:rPr>
              <a:t>E</a:t>
            </a:r>
          </a:p>
        </p:txBody>
      </p:sp>
      <p:sp>
        <p:nvSpPr>
          <p:cNvPr id="19" name="">
            <a:extLst xmlns:a="http://schemas.openxmlformats.org/drawingml/2006/main">
              <a:ext uri="{FF2B5EF4-FFF2-40B4-BE49-F238E27FC236}">
                <a16:creationId xmlns:a16="http://schemas.microsoft.com/office/drawing/2014/main" id="{97CE1275-53AF-413E-9A46-3502E9EE6935}"/>
              </a:ext>
            </a:extLst>
          </p:cNvPr>
          <p:cNvSpPr>
            <a:spLocks xmlns:a="http://schemas.openxmlformats.org/drawingml/2006/main" noGrp="1"/>
          </p:cNvSpPr>
          <p:nvPr/>
        </p:nvSpPr>
        <p:spPr>
          <a:xfrm xmlns:a="http://schemas.openxmlformats.org/drawingml/2006/main">
            <a:off x="1409700" y="40767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Quantity displays normally</a:t>
            </a:r>
          </a:p>
        </p:txBody>
      </p:sp>
      <p:sp>
        <p:nvSpPr>
          <p:cNvPr id="20" name="">
            <a:extLst xmlns:a="http://schemas.openxmlformats.org/drawingml/2006/main">
              <a:ext uri="{FF2B5EF4-FFF2-40B4-BE49-F238E27FC236}">
                <a16:creationId xmlns:a16="http://schemas.microsoft.com/office/drawing/2014/main" id="{58D00C06-DB02-4B43-A218-BE97312655CF}"/>
              </a:ext>
            </a:extLst>
          </p:cNvPr>
          <p:cNvSpPr>
            <a:spLocks xmlns:a="http://schemas.openxmlformats.org/drawingml/2006/main" noGrp="1"/>
          </p:cNvSpPr>
          <p:nvPr/>
        </p:nvSpPr>
        <p:spPr>
          <a:xfrm xmlns:a="http://schemas.openxmlformats.org/drawingml/2006/main">
            <a:off x="1409700" y="4410075"/>
            <a:ext cx="3714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125" b="1">
                <a:solidFill>
                  <a:srgbClr val="C7F36B"/>
                </a:solidFill>
                <a:latin typeface="Arial"/>
                <a:ea typeface="Arial"/>
                <a:cs typeface="Arial"/>
              </a:defRPr>
            </a:pPr>
            <a:r>
              <a:rPr sz="1125" b="1">
                <a:solidFill>
                  <a:srgbClr val="C7F36B"/>
                </a:solidFill>
                <a:latin typeface="Arial"/>
                <a:ea typeface="Arial"/>
                <a:cs typeface="Arial"/>
              </a:rPr>
              <a:t>CONTINUE WITHIN PROCEDURE</a:t>
            </a:r>
          </a:p>
        </p:txBody>
      </p:sp>
      <p:sp>
        <p:nvSpPr>
          <p:cNvPr id="21" name="">
            <a:extLst xmlns:a="http://schemas.openxmlformats.org/drawingml/2006/main">
              <a:ext uri="{FF2B5EF4-FFF2-40B4-BE49-F238E27FC236}">
                <a16:creationId xmlns:a16="http://schemas.microsoft.com/office/drawing/2014/main" id="{30BA1A11-131B-4FD9-8C97-1B78D7D1DB99}"/>
              </a:ext>
            </a:extLst>
          </p:cNvPr>
          <p:cNvSpPr>
            <a:spLocks xmlns:a="http://schemas.openxmlformats.org/drawingml/2006/main" noGrp="1"/>
          </p:cNvSpPr>
          <p:nvPr/>
        </p:nvSpPr>
        <p:spPr>
          <a:xfrm xmlns:a="http://schemas.openxmlformats.org/drawingml/2006/main">
            <a:off x="6096000" y="4057650"/>
            <a:ext cx="514350" cy="514350"/>
          </a:xfrm>
          <a:prstGeom xmlns:a="http://schemas.openxmlformats.org/drawingml/2006/main" prst="roundRect">
            <a:avLst>
              <a:gd name="adj" fmla="val 50000"/>
            </a:avLst>
          </a:prstGeom>
          <a:solidFill xmlns:a="http://schemas.openxmlformats.org/drawingml/2006/main">
            <a:srgbClr val="C83E3E"/>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F</a:t>
            </a:r>
          </a:p>
        </p:txBody>
      </p:sp>
      <p:sp>
        <p:nvSpPr>
          <p:cNvPr id="22" name="">
            <a:extLst xmlns:a="http://schemas.openxmlformats.org/drawingml/2006/main">
              <a:ext uri="{FF2B5EF4-FFF2-40B4-BE49-F238E27FC236}">
                <a16:creationId xmlns:a16="http://schemas.microsoft.com/office/drawing/2014/main" id="{11C046DA-A15C-4E86-BAAF-E9E46CABB000}"/>
              </a:ext>
            </a:extLst>
          </p:cNvPr>
          <p:cNvSpPr>
            <a:spLocks xmlns:a="http://schemas.openxmlformats.org/drawingml/2006/main" noGrp="1"/>
          </p:cNvSpPr>
          <p:nvPr/>
        </p:nvSpPr>
        <p:spPr>
          <a:xfrm xmlns:a="http://schemas.openxmlformats.org/drawingml/2006/main">
            <a:off x="6838950" y="4076700"/>
            <a:ext cx="31432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9046"/>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Control behaves unexpectedly</a:t>
            </a:r>
          </a:p>
        </p:txBody>
      </p:sp>
      <p:sp>
        <p:nvSpPr>
          <p:cNvPr id="23" name="">
            <a:extLst xmlns:a="http://schemas.openxmlformats.org/drawingml/2006/main">
              <a:ext uri="{FF2B5EF4-FFF2-40B4-BE49-F238E27FC236}">
                <a16:creationId xmlns:a16="http://schemas.microsoft.com/office/drawing/2014/main" id="{3D9670BB-0E9A-43E6-B40B-18A0EFD1288E}"/>
              </a:ext>
            </a:extLst>
          </p:cNvPr>
          <p:cNvSpPr>
            <a:spLocks xmlns:a="http://schemas.openxmlformats.org/drawingml/2006/main" noGrp="1"/>
          </p:cNvSpPr>
          <p:nvPr/>
        </p:nvSpPr>
        <p:spPr>
          <a:xfrm xmlns:a="http://schemas.openxmlformats.org/drawingml/2006/main">
            <a:off x="6838950" y="4410075"/>
            <a:ext cx="3714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125" b="1">
                <a:solidFill>
                  <a:srgbClr val="C83E3E"/>
                </a:solidFill>
                <a:latin typeface="Arial"/>
                <a:ea typeface="Arial"/>
                <a:cs typeface="Arial"/>
              </a:defRPr>
            </a:pPr>
            <a:r>
              <a:rPr sz="1125" b="1">
                <a:solidFill>
                  <a:srgbClr val="C83E3E"/>
                </a:solidFill>
                <a:latin typeface="Arial"/>
                <a:ea typeface="Arial"/>
                <a:cs typeface="Arial"/>
              </a:rPr>
              <a:t>STOP</a:t>
            </a:r>
          </a:p>
        </p:txBody>
      </p:sp>
      <p:sp>
        <p:nvSpPr>
          <p:cNvPr id="24" name="">
            <a:extLst xmlns:a="http://schemas.openxmlformats.org/drawingml/2006/main">
              <a:ext uri="{FF2B5EF4-FFF2-40B4-BE49-F238E27FC236}">
                <a16:creationId xmlns:a16="http://schemas.microsoft.com/office/drawing/2014/main" id="{18F3A8E5-6F5F-4CE6-BE2C-AF49885078EC}"/>
              </a:ext>
            </a:extLst>
          </p:cNvPr>
          <p:cNvSpPr>
            <a:spLocks xmlns:a="http://schemas.openxmlformats.org/drawingml/2006/main" noGrp="1"/>
          </p:cNvSpPr>
          <p:nvPr/>
        </p:nvSpPr>
        <p:spPr>
          <a:xfrm xmlns:a="http://schemas.openxmlformats.org/drawingml/2006/main">
            <a:off x="666750" y="5391150"/>
            <a:ext cx="7239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025" b="1">
                <a:solidFill>
                  <a:srgbClr val="FFFFFF"/>
                </a:solidFill>
                <a:latin typeface="Arial"/>
                <a:ea typeface="Arial"/>
                <a:cs typeface="Arial"/>
              </a:defRPr>
            </a:pPr>
            <a:r>
              <a:rPr sz="2025" b="1">
                <a:solidFill>
                  <a:srgbClr val="FFFFFF"/>
                </a:solidFill>
                <a:latin typeface="Arial"/>
                <a:ea typeface="Arial"/>
                <a:cs typeface="Arial"/>
              </a:rPr>
              <a:t>When in doubt, pause and verify with the authorized lead.</a:t>
            </a:r>
          </a:p>
        </p:txBody>
      </p:sp>
      <p:sp>
        <p:nvSpPr>
          <p:cNvPr id="25" name="stop-back">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45AF8A92-ED9B-4B89-88B4-36002D41E075}"/>
              </a:ext>
            </a:extLst>
          </p:cNvPr>
          <p:cNvSpPr>
            <a:spLocks xmlns:a="http://schemas.openxmlformats.org/drawingml/2006/main" noGrp="1"/>
          </p:cNvSpPr>
          <p:nvPr/>
        </p:nvSpPr>
        <p:spPr>
          <a:xfrm xmlns:a="http://schemas.openxmlformats.org/drawingml/2006/main">
            <a:off x="666750" y="5924550"/>
            <a:ext cx="1714500" cy="495300"/>
          </a:xfrm>
          <a:prstGeom xmlns:a="http://schemas.openxmlformats.org/drawingml/2006/main" prst="roundRect">
            <a:avLst>
              <a:gd name="adj" fmla="val 50000"/>
            </a:avLst>
          </a:prstGeom>
          <a:solidFill xmlns:a="http://schemas.openxmlformats.org/drawingml/2006/main">
            <a:srgbClr val="002244"/>
          </a:solidFill>
          <a:ln xmlns:a="http://schemas.openxmlformats.org/drawingml/2006/main" w="19050">
            <a:solidFill>
              <a:srgbClr val="FFFFF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275" b="1">
                <a:solidFill>
                  <a:srgbClr val="FFFFFF"/>
                </a:solidFill>
                <a:latin typeface="Arial"/>
                <a:ea typeface="Arial"/>
                <a:cs typeface="Arial"/>
              </a:defRPr>
            </a:pPr>
            <a:r>
              <a:rPr sz="1275" b="1">
                <a:solidFill>
                  <a:srgbClr val="FFFFFF"/>
                </a:solidFill>
                <a:latin typeface="Arial"/>
                <a:ea typeface="Arial"/>
                <a:cs typeface="Arial"/>
              </a:rPr>
              <a:t>TRY AGAIN</a:t>
            </a:r>
          </a:p>
        </p:txBody>
      </p:sp>
      <p:sp>
        <p:nvSpPr>
          <p:cNvPr id="26" name="stop-next">
            <a:hlinkClick xmlns:a="http://schemas.openxmlformats.org/drawingml/2006/main" xmlns:r="http://schemas.openxmlformats.org/officeDocument/2006/relationships" r:id="rId2" action="ppaction://hlinksldjump"/>
            <a:extLst xmlns:a="http://schemas.openxmlformats.org/drawingml/2006/main">
              <a:ext uri="{FF2B5EF4-FFF2-40B4-BE49-F238E27FC236}">
                <a16:creationId xmlns:a16="http://schemas.microsoft.com/office/drawing/2014/main" id="{D789F297-E2CE-41BA-A361-9606C38B6CBC}"/>
              </a:ext>
            </a:extLst>
          </p:cNvPr>
          <p:cNvSpPr>
            <a:spLocks xmlns:a="http://schemas.openxmlformats.org/drawingml/2006/main" noGrp="1"/>
          </p:cNvSpPr>
          <p:nvPr/>
        </p:nvSpPr>
        <p:spPr>
          <a:xfrm xmlns:a="http://schemas.openxmlformats.org/drawingml/2006/main">
            <a:off x="9486900" y="5924550"/>
            <a:ext cx="1714500" cy="495300"/>
          </a:xfrm>
          <a:prstGeom xmlns:a="http://schemas.openxmlformats.org/drawingml/2006/main" prst="roundRect">
            <a:avLst>
              <a:gd name="adj" fmla="val 50000"/>
            </a:avLst>
          </a:prstGeom>
          <a:solidFill xmlns:a="http://schemas.openxmlformats.org/drawingml/2006/main">
            <a:srgbClr val="16856A"/>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275" b="1">
                <a:solidFill>
                  <a:srgbClr val="FFFFFF"/>
                </a:solidFill>
                <a:latin typeface="Arial"/>
                <a:ea typeface="Arial"/>
                <a:cs typeface="Arial"/>
              </a:defRPr>
            </a:pPr>
            <a:r>
              <a:rPr sz="1275" b="1">
                <a:solidFill>
                  <a:srgbClr val="FFFFFF"/>
                </a:solidFill>
                <a:latin typeface="Arial"/>
                <a:ea typeface="Arial"/>
                <a:cs typeface="Arial"/>
              </a:rPr>
              <a:t>CONTINUE</a:t>
            </a:r>
          </a:p>
        </p:txBody>
      </p:sp>
      <p:sp>
        <p:nvSpPr>
          <p:cNvPr id="27" name="">
            <a:extLst xmlns:a="http://schemas.openxmlformats.org/drawingml/2006/main">
              <a:ext uri="{FF2B5EF4-FFF2-40B4-BE49-F238E27FC236}">
                <a16:creationId xmlns:a16="http://schemas.microsoft.com/office/drawing/2014/main" id="{987F4E52-483B-4A17-B3B0-839766997A9A}"/>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FFFFFF">
                    <a:alpha val="72000"/>
                  </a:srgbClr>
                </a:solidFill>
                <a:latin typeface="Arial"/>
                <a:ea typeface="Arial"/>
                <a:cs typeface="Arial"/>
              </a:defRPr>
            </a:pPr>
            <a:r>
              <a:rPr sz="825" b="0">
                <a:solidFill>
                  <a:srgbClr val="FFFFFF">
                    <a:alpha val="72000"/>
                  </a:srgbClr>
                </a:solidFill>
                <a:latin typeface="Arial"/>
                <a:ea typeface="Arial"/>
                <a:cs typeface="Arial"/>
              </a:rPr>
              <a:t>Independent portfolio concept. Not affiliated with United Airlines.</a:t>
            </a:r>
          </a:p>
        </p:txBody>
      </p:sp>
      <p:sp>
        <p:nvSpPr>
          <p:cNvPr id="28" name="map-16">
            <a:hlinkClick xmlns:a="http://schemas.openxmlformats.org/drawingml/2006/main" xmlns:r="http://schemas.openxmlformats.org/officeDocument/2006/relationships" r:id="rId3" action="ppaction://hlinksldjump"/>
            <a:extLst xmlns:a="http://schemas.openxmlformats.org/drawingml/2006/main">
              <a:ext uri="{FF2B5EF4-FFF2-40B4-BE49-F238E27FC236}">
                <a16:creationId xmlns:a16="http://schemas.microsoft.com/office/drawing/2014/main" id="{A1DEA232-6172-4C96-BC46-483C59BCED84}"/>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FFFFFF">
              <a:alpha val="10000"/>
            </a:srgbClr>
          </a:solidFill>
          <a:ln xmlns:a="http://schemas.openxmlformats.org/drawingml/2006/main" w="9525">
            <a:solidFill>
              <a:srgbClr val="FFFFFF">
                <a:alpha val="30000"/>
              </a:srgbClr>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FFFFFF"/>
                </a:solidFill>
                <a:latin typeface="Arial"/>
                <a:ea typeface="Arial"/>
                <a:cs typeface="Arial"/>
              </a:defRPr>
            </a:pPr>
            <a:r>
              <a:rPr sz="975" b="1">
                <a:solidFill>
                  <a:srgbClr val="FFFFFF"/>
                </a:solidFill>
                <a:latin typeface="Arial"/>
                <a:ea typeface="Arial"/>
                <a:cs typeface="Arial"/>
              </a:rPr>
              <a:t>MAP</a:t>
            </a:r>
          </a:p>
        </p:txBody>
      </p:sp>
      <p:sp>
        <p:nvSpPr>
          <p:cNvPr id="29" name="">
            <a:extLst xmlns:a="http://schemas.openxmlformats.org/drawingml/2006/main">
              <a:ext uri="{FF2B5EF4-FFF2-40B4-BE49-F238E27FC236}">
                <a16:creationId xmlns:a16="http://schemas.microsoft.com/office/drawing/2014/main" id="{4244A046-7943-4D75-B5ED-0FDE38EEA019}"/>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FFFFFF">
                    <a:alpha val="72000"/>
                  </a:srgbClr>
                </a:solidFill>
                <a:latin typeface="Arial"/>
                <a:ea typeface="Arial"/>
                <a:cs typeface="Arial"/>
              </a:defRPr>
            </a:pPr>
            <a:r>
              <a:rPr sz="900" b="1">
                <a:solidFill>
                  <a:srgbClr val="FFFFFF">
                    <a:alpha val="72000"/>
                  </a:srgbClr>
                </a:solidFill>
                <a:latin typeface="Arial"/>
                <a:ea typeface="Arial"/>
                <a:cs typeface="Arial"/>
              </a:rPr>
              <a:t>16</a:t>
            </a:r>
          </a:p>
        </p:txBody>
      </p:sp>
    </p:spTree>
    <p:transition spd="fast">
      <p:wipe dir="r"/>
    </p:transition>
    <p:extLst>
      <p:ext uri="{BB962C8B-B14F-4D97-AF65-F5344CB8AC3E}">
        <p14:creationId xmlns:p14="http://schemas.microsoft.com/office/powerpoint/2010/main" val="1022031414"/>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e0e67a1800804f4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73E54BCC-F720-473F-A8A1-617A0CF84DB1}"/>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gradFill xmlns:a="http://schemas.openxmlformats.org/drawingml/2006/main">
            <a:gsLst>
              <a:gs pos="0">
                <a:srgbClr val="002244">
                  <a:alpha val="97000"/>
                </a:srgbClr>
              </a:gs>
              <a:gs pos="48000">
                <a:srgbClr val="002244">
                  <a:alpha val="82000"/>
                </a:srgbClr>
              </a:gs>
              <a:gs pos="76000">
                <a:srgbClr val="002244">
                  <a:alpha val="25000"/>
                </a:srgbClr>
              </a:gs>
              <a:gs pos="100000">
                <a:srgbClr val="002244">
                  <a:alpha val="0"/>
                </a:srgbClr>
              </a:gs>
            </a:gsLst>
            <a:lin ang="5400000"/>
          </a:gradFill>
          <a:ln xmlns:a="http://schemas.openxmlformats.org/drawingml/2006/main" w="0">
            <a:noFill/>
            <a:prstDash val="solid"/>
          </a:ln>
        </p:spPr>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c53fc6176b8c44e6"/>
          <a:srcRect xmlns:a="http://schemas.openxmlformats.org/drawingml/2006/main" l="0" t="0" r="0" b="0"/>
          <a:stretch xmlns:a="http://schemas.openxmlformats.org/drawingml/2006/main">
            <a:fillRect l="0" t="0" r="0" b="0"/>
          </a:stretch>
        </p:blipFill>
        <p:spPr>
          <a:xfrm xmlns:a="http://schemas.openxmlformats.org/drawingml/2006/main">
            <a:off x="476250" y="323850"/>
            <a:ext cx="361950" cy="36195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D201FAA6-A877-4192-856E-57ED73931D5A}"/>
              </a:ext>
            </a:extLst>
          </p:cNvPr>
          <p:cNvSpPr>
            <a:spLocks xmlns:a="http://schemas.openxmlformats.org/drawingml/2006/main" noGrp="1"/>
          </p:cNvSpPr>
          <p:nvPr/>
        </p:nvSpPr>
        <p:spPr>
          <a:xfrm xmlns:a="http://schemas.openxmlformats.org/drawingml/2006/main">
            <a:off x="1028700" y="266700"/>
            <a:ext cx="7810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FFFFFF"/>
                </a:solidFill>
                <a:latin typeface="Arial"/>
                <a:ea typeface="Arial"/>
                <a:cs typeface="Arial"/>
              </a:defRPr>
            </a:pPr>
            <a:r>
              <a:rPr sz="3525" b="1">
                <a:solidFill>
                  <a:srgbClr val="FFFFFF"/>
                </a:solidFill>
                <a:latin typeface="Arial"/>
                <a:ea typeface="Arial"/>
                <a:cs typeface="Arial"/>
              </a:rPr>
              <a:t>A leak appears at the coupling</a:t>
            </a:r>
          </a:p>
        </p:txBody>
      </p:sp>
      <p:sp>
        <p:nvSpPr>
          <p:cNvPr id="5" name="">
            <a:extLst xmlns:a="http://schemas.openxmlformats.org/drawingml/2006/main">
              <a:ext uri="{FF2B5EF4-FFF2-40B4-BE49-F238E27FC236}">
                <a16:creationId xmlns:a16="http://schemas.microsoft.com/office/drawing/2014/main" id="{9EDB66E9-35BC-49B4-A4F9-5AD9D6B51887}"/>
              </a:ext>
            </a:extLst>
          </p:cNvPr>
          <p:cNvSpPr>
            <a:spLocks xmlns:a="http://schemas.openxmlformats.org/drawingml/2006/main" noGrp="1"/>
          </p:cNvSpPr>
          <p:nvPr/>
        </p:nvSpPr>
        <p:spPr>
          <a:xfrm xmlns:a="http://schemas.openxmlformats.org/drawingml/2006/main">
            <a:off x="666750" y="1352550"/>
            <a:ext cx="49530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325" b="1">
                <a:solidFill>
                  <a:srgbClr val="00A9E0"/>
                </a:solidFill>
                <a:latin typeface="Arial"/>
                <a:ea typeface="Arial"/>
                <a:cs typeface="Arial"/>
              </a:defRPr>
            </a:pPr>
            <a:r>
              <a:rPr sz="2325" b="1">
                <a:solidFill>
                  <a:srgbClr val="00A9E0"/>
                </a:solidFill>
                <a:latin typeface="Arial"/>
                <a:ea typeface="Arial"/>
                <a:cs typeface="Arial"/>
              </a:rPr>
              <a:t>What do you do first?</a:t>
            </a:r>
          </a:p>
        </p:txBody>
      </p:sp>
      <p:sp>
        <p:nvSpPr>
          <p:cNvPr id="6" name="">
            <a:extLst xmlns:a="http://schemas.openxmlformats.org/drawingml/2006/main">
              <a:ext uri="{FF2B5EF4-FFF2-40B4-BE49-F238E27FC236}">
                <a16:creationId xmlns:a16="http://schemas.microsoft.com/office/drawing/2014/main" id="{147AFA2F-4D84-4454-843E-BCAF873C2002}"/>
              </a:ext>
            </a:extLst>
          </p:cNvPr>
          <p:cNvSpPr>
            <a:spLocks xmlns:a="http://schemas.openxmlformats.org/drawingml/2006/main" noGrp="1"/>
          </p:cNvSpPr>
          <p:nvPr/>
        </p:nvSpPr>
        <p:spPr>
          <a:xfrm xmlns:a="http://schemas.openxmlformats.org/drawingml/2006/main">
            <a:off x="666750" y="2266950"/>
            <a:ext cx="4857750" cy="1257300"/>
          </a:xfrm>
          <a:prstGeom xmlns:a="http://schemas.openxmlformats.org/drawingml/2006/main" prst="roundRect">
            <a:avLst>
              <a:gd name="adj" fmla="val 15152"/>
            </a:avLst>
          </a:prstGeom>
          <a:solidFill xmlns:a="http://schemas.openxmlformats.org/drawingml/2006/main">
            <a:srgbClr val="FFFFFF">
              <a:alpha val="10000"/>
            </a:srgbClr>
          </a:solidFill>
          <a:ln xmlns:a="http://schemas.openxmlformats.org/drawingml/2006/main" w="9525">
            <a:solidFill>
              <a:srgbClr val="FFFFFF">
                <a:alpha val="24000"/>
              </a:srgbClr>
            </a:solidFill>
            <a:prstDash val="solid"/>
          </a:ln>
        </p:spPr>
      </p:sp>
      <p:sp>
        <p:nvSpPr>
          <p:cNvPr id="7" name="">
            <a:extLst xmlns:a="http://schemas.openxmlformats.org/drawingml/2006/main">
              <a:ext uri="{FF2B5EF4-FFF2-40B4-BE49-F238E27FC236}">
                <a16:creationId xmlns:a16="http://schemas.microsoft.com/office/drawing/2014/main" id="{3DCD2F4B-FBFD-453D-ADC9-660DE711E424}"/>
              </a:ext>
            </a:extLst>
          </p:cNvPr>
          <p:cNvSpPr>
            <a:spLocks xmlns:a="http://schemas.openxmlformats.org/drawingml/2006/main" noGrp="1"/>
          </p:cNvSpPr>
          <p:nvPr/>
        </p:nvSpPr>
        <p:spPr>
          <a:xfrm xmlns:a="http://schemas.openxmlformats.org/drawingml/2006/main">
            <a:off x="876300" y="2514600"/>
            <a:ext cx="495300" cy="495300"/>
          </a:xfrm>
          <a:prstGeom xmlns:a="http://schemas.openxmlformats.org/drawingml/2006/main" prst="roundRect">
            <a:avLst>
              <a:gd name="adj" fmla="val 50000"/>
            </a:avLst>
          </a:prstGeom>
          <a:solidFill xmlns:a="http://schemas.openxmlformats.org/drawingml/2006/main">
            <a:srgbClr val="FFB81C"/>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650" b="1">
                <a:solidFill>
                  <a:srgbClr val="002244"/>
                </a:solidFill>
                <a:latin typeface="Arial"/>
                <a:ea typeface="Arial"/>
                <a:cs typeface="Arial"/>
              </a:defRPr>
            </a:pPr>
            <a:r>
              <a:rPr sz="1650" b="1">
                <a:solidFill>
                  <a:srgbClr val="002244"/>
                </a:solidFill>
                <a:latin typeface="Arial"/>
                <a:ea typeface="Arial"/>
                <a:cs typeface="Arial"/>
              </a:rPr>
              <a:t>A</a:t>
            </a:r>
          </a:p>
        </p:txBody>
      </p:sp>
      <p:sp>
        <p:nvSpPr>
          <p:cNvPr id="8" name="choice-contain">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763EE032-F84F-46C6-A5D3-41FCADBF63BD}"/>
              </a:ext>
            </a:extLst>
          </p:cNvPr>
          <p:cNvSpPr>
            <a:spLocks xmlns:a="http://schemas.openxmlformats.org/drawingml/2006/main" noGrp="1"/>
          </p:cNvSpPr>
          <p:nvPr/>
        </p:nvSpPr>
        <p:spPr>
          <a:xfrm xmlns:a="http://schemas.openxmlformats.org/drawingml/2006/main">
            <a:off x="1562100" y="2400300"/>
            <a:ext cx="367665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76200" tIns="38100" rIns="76200" bIns="38100" anchor="ctr">
            <a:normAutofit fontScale="100000"/>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Get absorbent material and contain the spill while fuel continues.</a:t>
            </a:r>
          </a:p>
        </p:txBody>
      </p:sp>
      <p:sp>
        <p:nvSpPr>
          <p:cNvPr id="9" name="">
            <a:extLst xmlns:a="http://schemas.openxmlformats.org/drawingml/2006/main">
              <a:ext uri="{FF2B5EF4-FFF2-40B4-BE49-F238E27FC236}">
                <a16:creationId xmlns:a16="http://schemas.microsoft.com/office/drawing/2014/main" id="{A639D0FC-8CAE-4E2E-99E1-0C4363278BF7}"/>
              </a:ext>
            </a:extLst>
          </p:cNvPr>
          <p:cNvSpPr>
            <a:spLocks xmlns:a="http://schemas.openxmlformats.org/drawingml/2006/main" noGrp="1"/>
          </p:cNvSpPr>
          <p:nvPr/>
        </p:nvSpPr>
        <p:spPr>
          <a:xfrm xmlns:a="http://schemas.openxmlformats.org/drawingml/2006/main">
            <a:off x="666750" y="3790950"/>
            <a:ext cx="4857750" cy="1466850"/>
          </a:xfrm>
          <a:prstGeom xmlns:a="http://schemas.openxmlformats.org/drawingml/2006/main" prst="roundRect">
            <a:avLst>
              <a:gd name="adj" fmla="val 12987"/>
            </a:avLst>
          </a:prstGeom>
          <a:solidFill xmlns:a="http://schemas.openxmlformats.org/drawingml/2006/main">
            <a:srgbClr val="FFFFFF">
              <a:alpha val="12000"/>
            </a:srgbClr>
          </a:solidFill>
          <a:ln xmlns:a="http://schemas.openxmlformats.org/drawingml/2006/main" w="19050">
            <a:solidFill>
              <a:srgbClr val="00A9E0"/>
            </a:solidFill>
            <a:prstDash val="solid"/>
          </a:ln>
        </p:spPr>
      </p:sp>
      <p:sp>
        <p:nvSpPr>
          <p:cNvPr id="10" name="">
            <a:extLst xmlns:a="http://schemas.openxmlformats.org/drawingml/2006/main">
              <a:ext uri="{FF2B5EF4-FFF2-40B4-BE49-F238E27FC236}">
                <a16:creationId xmlns:a16="http://schemas.microsoft.com/office/drawing/2014/main" id="{DA56BA24-C05A-46CC-B611-35E906E4CF0A}"/>
              </a:ext>
            </a:extLst>
          </p:cNvPr>
          <p:cNvSpPr>
            <a:spLocks xmlns:a="http://schemas.openxmlformats.org/drawingml/2006/main" noGrp="1"/>
          </p:cNvSpPr>
          <p:nvPr/>
        </p:nvSpPr>
        <p:spPr>
          <a:xfrm xmlns:a="http://schemas.openxmlformats.org/drawingml/2006/main">
            <a:off x="876300" y="4248150"/>
            <a:ext cx="495300" cy="495300"/>
          </a:xfrm>
          <a:prstGeom xmlns:a="http://schemas.openxmlformats.org/drawingml/2006/main" prst="roundRect">
            <a:avLst>
              <a:gd name="adj" fmla="val 50000"/>
            </a:avLst>
          </a:prstGeom>
          <a:solidFill xmlns:a="http://schemas.openxmlformats.org/drawingml/2006/main">
            <a:srgbClr val="C7F36B"/>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650" b="1">
                <a:solidFill>
                  <a:srgbClr val="002244"/>
                </a:solidFill>
                <a:latin typeface="Arial"/>
                <a:ea typeface="Arial"/>
                <a:cs typeface="Arial"/>
              </a:defRPr>
            </a:pPr>
            <a:r>
              <a:rPr sz="1650" b="1">
                <a:solidFill>
                  <a:srgbClr val="002244"/>
                </a:solidFill>
                <a:latin typeface="Arial"/>
                <a:ea typeface="Arial"/>
                <a:cs typeface="Arial"/>
              </a:rPr>
              <a:t>B</a:t>
            </a:r>
          </a:p>
        </p:txBody>
      </p:sp>
      <p:sp>
        <p:nvSpPr>
          <p:cNvPr id="11" name="choice-stop">
            <a:hlinkClick xmlns:a="http://schemas.openxmlformats.org/drawingml/2006/main" xmlns:r="http://schemas.openxmlformats.org/officeDocument/2006/relationships" r:id="rId2" action="ppaction://hlinksldjump"/>
            <a:extLst xmlns:a="http://schemas.openxmlformats.org/drawingml/2006/main">
              <a:ext uri="{FF2B5EF4-FFF2-40B4-BE49-F238E27FC236}">
                <a16:creationId xmlns:a16="http://schemas.microsoft.com/office/drawing/2014/main" id="{67CB40FF-751F-441C-B5EB-384EAD984AF9}"/>
              </a:ext>
            </a:extLst>
          </p:cNvPr>
          <p:cNvSpPr>
            <a:spLocks xmlns:a="http://schemas.openxmlformats.org/drawingml/2006/main" noGrp="1"/>
          </p:cNvSpPr>
          <p:nvPr/>
        </p:nvSpPr>
        <p:spPr>
          <a:xfrm xmlns:a="http://schemas.openxmlformats.org/drawingml/2006/main">
            <a:off x="1562100" y="3981450"/>
            <a:ext cx="3676650" cy="1066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76200" tIns="38100" rIns="76200" bIns="38100" anchor="ctr">
            <a:normAutofit fontScale="100000"/>
          </a:bodyPr>
          <a:lstStyle xmlns:a="http://schemas.openxmlformats.org/drawingml/2006/main"/>
          <a:p xmlns:a="http://schemas.openxmlformats.org/drawingml/2006/main">
            <a:pPr algn="l">
              <a:defRPr sz="1725" b="1">
                <a:solidFill>
                  <a:srgbClr val="FFFFFF"/>
                </a:solidFill>
                <a:latin typeface="Arial"/>
                <a:ea typeface="Arial"/>
                <a:cs typeface="Arial"/>
              </a:defRPr>
            </a:pPr>
            <a:r>
              <a:rPr sz="1725" b="1">
                <a:solidFill>
                  <a:srgbClr val="FFFFFF"/>
                </a:solidFill>
                <a:latin typeface="Arial"/>
                <a:ea typeface="Arial"/>
                <a:cs typeface="Arial"/>
              </a:rPr>
              <a:t>Stop fuel flow, use emergency controls as required, warn others, and notify.</a:t>
            </a:r>
          </a:p>
        </p:txBody>
      </p:sp>
      <p:sp>
        <p:nvSpPr>
          <p:cNvPr id="12" name="">
            <a:extLst xmlns:a="http://schemas.openxmlformats.org/drawingml/2006/main">
              <a:ext uri="{FF2B5EF4-FFF2-40B4-BE49-F238E27FC236}">
                <a16:creationId xmlns:a16="http://schemas.microsoft.com/office/drawing/2014/main" id="{FEAB7DD8-D28E-4F2B-884E-1AB109965E68}"/>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FFFFFF">
                    <a:alpha val="72000"/>
                  </a:srgbClr>
                </a:solidFill>
                <a:latin typeface="Arial"/>
                <a:ea typeface="Arial"/>
                <a:cs typeface="Arial"/>
              </a:defRPr>
            </a:pPr>
            <a:r>
              <a:rPr sz="825" b="0">
                <a:solidFill>
                  <a:srgbClr val="FFFFFF">
                    <a:alpha val="72000"/>
                  </a:srgbClr>
                </a:solidFill>
                <a:latin typeface="Arial"/>
                <a:ea typeface="Arial"/>
                <a:cs typeface="Arial"/>
              </a:rPr>
              <a:t>Independent portfolio concept. Not affiliated with United Airlines.</a:t>
            </a:r>
          </a:p>
        </p:txBody>
      </p:sp>
      <p:sp>
        <p:nvSpPr>
          <p:cNvPr id="13" name="map-17">
            <a:hlinkClick xmlns:a="http://schemas.openxmlformats.org/drawingml/2006/main" xmlns:r="http://schemas.openxmlformats.org/officeDocument/2006/relationships" r:id="rId3" action="ppaction://hlinksldjump"/>
            <a:extLst xmlns:a="http://schemas.openxmlformats.org/drawingml/2006/main">
              <a:ext uri="{FF2B5EF4-FFF2-40B4-BE49-F238E27FC236}">
                <a16:creationId xmlns:a16="http://schemas.microsoft.com/office/drawing/2014/main" id="{26B34B1A-E5E3-4EF0-B3DE-38869DF0AEC8}"/>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FFFFFF">
              <a:alpha val="10000"/>
            </a:srgbClr>
          </a:solidFill>
          <a:ln xmlns:a="http://schemas.openxmlformats.org/drawingml/2006/main" w="9525">
            <a:solidFill>
              <a:srgbClr val="FFFFFF">
                <a:alpha val="30000"/>
              </a:srgbClr>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FFFFFF"/>
                </a:solidFill>
                <a:latin typeface="Arial"/>
                <a:ea typeface="Arial"/>
                <a:cs typeface="Arial"/>
              </a:defRPr>
            </a:pPr>
            <a:r>
              <a:rPr sz="975" b="1">
                <a:solidFill>
                  <a:srgbClr val="FFFFFF"/>
                </a:solidFill>
                <a:latin typeface="Arial"/>
                <a:ea typeface="Arial"/>
                <a:cs typeface="Arial"/>
              </a:rPr>
              <a:t>MAP</a:t>
            </a:r>
          </a:p>
        </p:txBody>
      </p:sp>
      <p:sp>
        <p:nvSpPr>
          <p:cNvPr id="14" name="">
            <a:extLst xmlns:a="http://schemas.openxmlformats.org/drawingml/2006/main">
              <a:ext uri="{FF2B5EF4-FFF2-40B4-BE49-F238E27FC236}">
                <a16:creationId xmlns:a16="http://schemas.microsoft.com/office/drawing/2014/main" id="{DB1F03E4-9443-4094-841A-1F7E4BDFEBEE}"/>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FFFFFF">
                    <a:alpha val="72000"/>
                  </a:srgbClr>
                </a:solidFill>
                <a:latin typeface="Arial"/>
                <a:ea typeface="Arial"/>
                <a:cs typeface="Arial"/>
              </a:defRPr>
            </a:pPr>
            <a:r>
              <a:rPr sz="900" b="1">
                <a:solidFill>
                  <a:srgbClr val="FFFFFF">
                    <a:alpha val="72000"/>
                  </a:srgbClr>
                </a:solidFill>
                <a:latin typeface="Arial"/>
                <a:ea typeface="Arial"/>
                <a:cs typeface="Arial"/>
              </a:rPr>
              <a:t>17</a:t>
            </a:r>
          </a:p>
        </p:txBody>
      </p:sp>
    </p:spTree>
    <p:transition spd="fast">
      <p:push dir="l"/>
    </p:transition>
    <p:extLst>
      <p:ext uri="{BB962C8B-B14F-4D97-AF65-F5344CB8AC3E}">
        <p14:creationId xmlns:p14="http://schemas.microsoft.com/office/powerpoint/2010/main" val="38021274"/>
      </p:ext>
    </p:extLst>
  </p:cSld>
</p:sld>
</file>

<file path=ppt/slides/slide18.xml><?xml version="1.0" encoding="utf-8"?>
<p:sld xmlns:p="http://schemas.openxmlformats.org/presentationml/2006/main">
  <p:cSld>
    <p:bg>
      <p:bgPr>
        <a:solidFill xmlns:a="http://schemas.openxmlformats.org/drawingml/2006/main">
          <a:srgbClr val="071B34"/>
        </a:solidFill>
      </p:bgPr>
    </p:bg>
    <p:spTree>
      <p:nvGrpSpPr>
        <p:cNvPr id="1" name=""/>
        <p:cNvGrpSpPr/>
        <p:nvPr/>
      </p:nvGrpSpPr>
      <p:grpSpPr>
        <a:xfrm xmlns:a="http://schemas.openxmlformats.org/drawingml/2006/main"/>
      </p:grpSpPr>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98dbb52fd04b4e59"/>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13293124-8A6E-4AEF-98B3-6E5691C5F0A5}"/>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FFFFFF"/>
                </a:solidFill>
                <a:latin typeface="Arial"/>
                <a:ea typeface="Arial"/>
                <a:cs typeface="Arial"/>
              </a:defRPr>
            </a:pPr>
            <a:r>
              <a:rPr sz="1125" b="1">
                <a:solidFill>
                  <a:srgbClr val="FFFFFF"/>
                </a:solidFill>
                <a:latin typeface="Arial"/>
                <a:ea typeface="Arial"/>
                <a:cs typeface="Arial"/>
              </a:rPr>
              <a:t>SCENARIO FEEDBACK</a:t>
            </a:r>
          </a:p>
        </p:txBody>
      </p:sp>
      <p:sp>
        <p:nvSpPr>
          <p:cNvPr id="3" name="title-18">
            <a:extLst xmlns:a="http://schemas.openxmlformats.org/drawingml/2006/main">
              <a:ext uri="{FF2B5EF4-FFF2-40B4-BE49-F238E27FC236}">
                <a16:creationId xmlns:a16="http://schemas.microsoft.com/office/drawing/2014/main" id="{B0FFC0F7-C275-458A-A6BC-AD20DE69741F}"/>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3152"/>
          </a:bodyPr>
          <a:lstStyle xmlns:a="http://schemas.openxmlformats.org/drawingml/2006/main"/>
          <a:p xmlns:a="http://schemas.openxmlformats.org/drawingml/2006/main">
            <a:pPr algn="l">
              <a:defRPr sz="3525" b="1">
                <a:solidFill>
                  <a:srgbClr val="FFFFFF"/>
                </a:solidFill>
                <a:latin typeface="Arial"/>
                <a:ea typeface="Arial"/>
                <a:cs typeface="Arial"/>
              </a:defRPr>
            </a:pPr>
            <a:r>
              <a:rPr sz="3525" b="1">
                <a:solidFill>
                  <a:srgbClr val="FFFFFF"/>
                </a:solidFill>
                <a:latin typeface="Arial"/>
                <a:ea typeface="Arial"/>
                <a:cs typeface="Arial"/>
              </a:rPr>
              <a:t>Containment is not the first move while fuel is flowing</a:t>
            </a:r>
          </a:p>
        </p:txBody>
      </p:sp>
      <p:sp>
        <p:nvSpPr>
          <p:cNvPr id="4" name="">
            <a:extLst xmlns:a="http://schemas.openxmlformats.org/drawingml/2006/main">
              <a:ext uri="{FF2B5EF4-FFF2-40B4-BE49-F238E27FC236}">
                <a16:creationId xmlns:a16="http://schemas.microsoft.com/office/drawing/2014/main" id="{FDB6DAF0-40A4-4767-B777-061CBD7B1F90}"/>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E41FA6C-1670-4823-9058-749A1E874482}"/>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73B23025-1A84-4BA0-B0F9-8D959AE68734}"/>
              </a:ext>
            </a:extLst>
          </p:cNvPr>
          <p:cNvSpPr>
            <a:spLocks xmlns:a="http://schemas.openxmlformats.org/drawingml/2006/main" noGrp="1"/>
          </p:cNvSpPr>
          <p:nvPr/>
        </p:nvSpPr>
        <p:spPr>
          <a:xfrm xmlns:a="http://schemas.openxmlformats.org/drawingml/2006/main">
            <a:off x="666750" y="2133600"/>
            <a:ext cx="6858000" cy="800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4125" b="1">
                <a:solidFill>
                  <a:srgbClr val="C83E3E"/>
                </a:solidFill>
                <a:latin typeface="Arial"/>
                <a:ea typeface="Arial"/>
                <a:cs typeface="Arial"/>
              </a:defRPr>
            </a:pPr>
            <a:r>
              <a:rPr sz="4125" b="1">
                <a:solidFill>
                  <a:srgbClr val="C83E3E"/>
                </a:solidFill>
                <a:latin typeface="Arial"/>
                <a:ea typeface="Arial"/>
                <a:cs typeface="Arial"/>
              </a:rPr>
              <a:t>STOP THE SOURCE FIRST</a:t>
            </a:r>
          </a:p>
        </p:txBody>
      </p:sp>
      <p:sp>
        <p:nvSpPr>
          <p:cNvPr id="7" name="">
            <a:extLst xmlns:a="http://schemas.openxmlformats.org/drawingml/2006/main">
              <a:ext uri="{FF2B5EF4-FFF2-40B4-BE49-F238E27FC236}">
                <a16:creationId xmlns:a16="http://schemas.microsoft.com/office/drawing/2014/main" id="{30F57A92-A43B-4D7A-9F75-BCB397378491}"/>
              </a:ext>
            </a:extLst>
          </p:cNvPr>
          <p:cNvSpPr>
            <a:spLocks xmlns:a="http://schemas.openxmlformats.org/drawingml/2006/main" noGrp="1"/>
          </p:cNvSpPr>
          <p:nvPr/>
        </p:nvSpPr>
        <p:spPr>
          <a:xfrm xmlns:a="http://schemas.openxmlformats.org/drawingml/2006/main">
            <a:off x="666750" y="3219450"/>
            <a:ext cx="6858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175" b="1">
                <a:solidFill>
                  <a:srgbClr val="FFFFFF"/>
                </a:solidFill>
                <a:latin typeface="Arial"/>
                <a:ea typeface="Arial"/>
                <a:cs typeface="Arial"/>
              </a:defRPr>
            </a:pPr>
            <a:r>
              <a:rPr sz="2175" b="1">
                <a:solidFill>
                  <a:srgbClr val="FFFFFF"/>
                </a:solidFill>
                <a:latin typeface="Arial"/>
                <a:ea typeface="Arial"/>
                <a:cs typeface="Arial"/>
              </a:rPr>
              <a:t>Approaching a live leak can place you in the spill and delay the action that limits the release.</a:t>
            </a:r>
          </a:p>
        </p:txBody>
      </p:sp>
      <p:sp>
        <p:nvSpPr>
          <p:cNvPr id="8" name="">
            <a:extLst xmlns:a="http://schemas.openxmlformats.org/drawingml/2006/main">
              <a:ext uri="{FF2B5EF4-FFF2-40B4-BE49-F238E27FC236}">
                <a16:creationId xmlns:a16="http://schemas.microsoft.com/office/drawing/2014/main" id="{59AAFEC8-511A-4BA8-AAA6-150B9B558F6D}"/>
              </a:ext>
            </a:extLst>
          </p:cNvPr>
          <p:cNvSpPr>
            <a:spLocks xmlns:a="http://schemas.openxmlformats.org/drawingml/2006/main" noGrp="1"/>
          </p:cNvSpPr>
          <p:nvPr/>
        </p:nvSpPr>
        <p:spPr>
          <a:xfrm xmlns:a="http://schemas.openxmlformats.org/drawingml/2006/main">
            <a:off x="666750" y="4552950"/>
            <a:ext cx="6858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0">
                <a:solidFill>
                  <a:srgbClr val="FFFFFF">
                    <a:alpha val="78000"/>
                  </a:srgbClr>
                </a:solidFill>
                <a:latin typeface="Arial"/>
                <a:ea typeface="Arial"/>
                <a:cs typeface="Arial"/>
              </a:defRPr>
            </a:pPr>
            <a:r>
              <a:rPr sz="1725" b="0">
                <a:solidFill>
                  <a:srgbClr val="FFFFFF">
                    <a:alpha val="78000"/>
                  </a:srgbClr>
                </a:solidFill>
                <a:latin typeface="Arial"/>
                <a:ea typeface="Arial"/>
                <a:cs typeface="Arial"/>
              </a:rPr>
              <a:t>Return to the scenario. Select the action that stops fuel flow, protects people, and starts the notification process.</a:t>
            </a:r>
          </a:p>
        </p:txBody>
      </p:sp>
      <p:sp>
        <p:nvSpPr>
          <p:cNvPr id="9" name="">
            <a:extLst xmlns:a="http://schemas.openxmlformats.org/drawingml/2006/main">
              <a:ext uri="{FF2B5EF4-FFF2-40B4-BE49-F238E27FC236}">
                <a16:creationId xmlns:a16="http://schemas.microsoft.com/office/drawing/2014/main" id="{3D39FAE0-7AFD-492A-80F0-C031670EF94A}"/>
              </a:ext>
            </a:extLst>
          </p:cNvPr>
          <p:cNvSpPr>
            <a:spLocks xmlns:a="http://schemas.openxmlformats.org/drawingml/2006/main" noGrp="1"/>
          </p:cNvSpPr>
          <p:nvPr/>
        </p:nvSpPr>
        <p:spPr>
          <a:xfrm xmlns:a="http://schemas.openxmlformats.org/drawingml/2006/main">
            <a:off x="8572500" y="2286000"/>
            <a:ext cx="2000250" cy="2000250"/>
          </a:xfrm>
          <a:prstGeom xmlns:a="http://schemas.openxmlformats.org/drawingml/2006/main" prst="octagon">
            <a:avLst/>
          </a:prstGeom>
          <a:solidFill xmlns:a="http://schemas.openxmlformats.org/drawingml/2006/main">
            <a:srgbClr val="C83E3E"/>
          </a:solidFill>
          <a:ln xmlns:a="http://schemas.openxmlformats.org/drawingml/2006/main" w="57150">
            <a:solidFill>
              <a:srgbClr val="FFFFFF"/>
            </a:solidFill>
            <a:prstDash val="solid"/>
          </a:ln>
        </p:spPr>
      </p:sp>
      <p:sp>
        <p:nvSpPr>
          <p:cNvPr id="10" name="">
            <a:extLst xmlns:a="http://schemas.openxmlformats.org/drawingml/2006/main">
              <a:ext uri="{FF2B5EF4-FFF2-40B4-BE49-F238E27FC236}">
                <a16:creationId xmlns:a16="http://schemas.microsoft.com/office/drawing/2014/main" id="{526F647D-CB65-4491-ADAC-B901DC9F1ACF}"/>
              </a:ext>
            </a:extLst>
          </p:cNvPr>
          <p:cNvSpPr>
            <a:spLocks xmlns:a="http://schemas.openxmlformats.org/drawingml/2006/main" noGrp="1"/>
          </p:cNvSpPr>
          <p:nvPr/>
        </p:nvSpPr>
        <p:spPr>
          <a:xfrm xmlns:a="http://schemas.openxmlformats.org/drawingml/2006/main">
            <a:off x="8839200" y="2933700"/>
            <a:ext cx="146685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3600" b="1">
                <a:solidFill>
                  <a:srgbClr val="FFFFFF"/>
                </a:solidFill>
                <a:latin typeface="Arial"/>
                <a:ea typeface="Arial"/>
                <a:cs typeface="Arial"/>
              </a:defRPr>
            </a:pPr>
            <a:r>
              <a:rPr sz="3600" b="1">
                <a:solidFill>
                  <a:srgbClr val="FFFFFF"/>
                </a:solidFill>
                <a:latin typeface="Arial"/>
                <a:ea typeface="Arial"/>
                <a:cs typeface="Arial"/>
              </a:rPr>
              <a:t>STOP</a:t>
            </a:r>
          </a:p>
        </p:txBody>
      </p:sp>
      <p:sp>
        <p:nvSpPr>
          <p:cNvPr id="11" name="retry-spill">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C230C1A9-1BED-42FD-88F8-EDFC5BBE6D46}"/>
              </a:ext>
            </a:extLst>
          </p:cNvPr>
          <p:cNvSpPr>
            <a:spLocks xmlns:a="http://schemas.openxmlformats.org/drawingml/2006/main" noGrp="1"/>
          </p:cNvSpPr>
          <p:nvPr/>
        </p:nvSpPr>
        <p:spPr>
          <a:xfrm xmlns:a="http://schemas.openxmlformats.org/drawingml/2006/main">
            <a:off x="666750" y="5753100"/>
            <a:ext cx="1809750" cy="495300"/>
          </a:xfrm>
          <a:prstGeom xmlns:a="http://schemas.openxmlformats.org/drawingml/2006/main" prst="roundRect">
            <a:avLst>
              <a:gd name="adj" fmla="val 50000"/>
            </a:avLst>
          </a:prstGeom>
          <a:solidFill xmlns:a="http://schemas.openxmlformats.org/drawingml/2006/main">
            <a:srgbClr val="C83E3E"/>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TRY AGAIN</a:t>
            </a:r>
          </a:p>
        </p:txBody>
      </p:sp>
      <p:sp>
        <p:nvSpPr>
          <p:cNvPr id="12" name="">
            <a:extLst xmlns:a="http://schemas.openxmlformats.org/drawingml/2006/main">
              <a:ext uri="{FF2B5EF4-FFF2-40B4-BE49-F238E27FC236}">
                <a16:creationId xmlns:a16="http://schemas.microsoft.com/office/drawing/2014/main" id="{FB481A95-B6BD-4DCE-B516-60BAB299913F}"/>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FFFFFF">
                    <a:alpha val="72000"/>
                  </a:srgbClr>
                </a:solidFill>
                <a:latin typeface="Arial"/>
                <a:ea typeface="Arial"/>
                <a:cs typeface="Arial"/>
              </a:defRPr>
            </a:pPr>
            <a:r>
              <a:rPr sz="825" b="0">
                <a:solidFill>
                  <a:srgbClr val="FFFFFF">
                    <a:alpha val="72000"/>
                  </a:srgbClr>
                </a:solidFill>
                <a:latin typeface="Arial"/>
                <a:ea typeface="Arial"/>
                <a:cs typeface="Arial"/>
              </a:rPr>
              <a:t>Independent portfolio concept. Not affiliated with United Airlines.</a:t>
            </a:r>
          </a:p>
        </p:txBody>
      </p:sp>
      <p:sp>
        <p:nvSpPr>
          <p:cNvPr id="13" name="map-18">
            <a:hlinkClick xmlns:a="http://schemas.openxmlformats.org/drawingml/2006/main" xmlns:r="http://schemas.openxmlformats.org/officeDocument/2006/relationships" r:id="rId2" action="ppaction://hlinksldjump"/>
            <a:extLst xmlns:a="http://schemas.openxmlformats.org/drawingml/2006/main">
              <a:ext uri="{FF2B5EF4-FFF2-40B4-BE49-F238E27FC236}">
                <a16:creationId xmlns:a16="http://schemas.microsoft.com/office/drawing/2014/main" id="{713C1ABF-54A4-4377-A5A2-F0FD4B378789}"/>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FFFFFF">
              <a:alpha val="10000"/>
            </a:srgbClr>
          </a:solidFill>
          <a:ln xmlns:a="http://schemas.openxmlformats.org/drawingml/2006/main" w="9525">
            <a:solidFill>
              <a:srgbClr val="FFFFFF">
                <a:alpha val="30000"/>
              </a:srgbClr>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FFFFFF"/>
                </a:solidFill>
                <a:latin typeface="Arial"/>
                <a:ea typeface="Arial"/>
                <a:cs typeface="Arial"/>
              </a:defRPr>
            </a:pPr>
            <a:r>
              <a:rPr sz="975" b="1">
                <a:solidFill>
                  <a:srgbClr val="FFFFFF"/>
                </a:solidFill>
                <a:latin typeface="Arial"/>
                <a:ea typeface="Arial"/>
                <a:cs typeface="Arial"/>
              </a:rPr>
              <a:t>MAP</a:t>
            </a:r>
          </a:p>
        </p:txBody>
      </p:sp>
      <p:sp>
        <p:nvSpPr>
          <p:cNvPr id="14" name="">
            <a:extLst xmlns:a="http://schemas.openxmlformats.org/drawingml/2006/main">
              <a:ext uri="{FF2B5EF4-FFF2-40B4-BE49-F238E27FC236}">
                <a16:creationId xmlns:a16="http://schemas.microsoft.com/office/drawing/2014/main" id="{3F5B7257-720F-444A-A9DA-E0BF28CF83E5}"/>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FFFFFF">
                    <a:alpha val="72000"/>
                  </a:srgbClr>
                </a:solidFill>
                <a:latin typeface="Arial"/>
                <a:ea typeface="Arial"/>
                <a:cs typeface="Arial"/>
              </a:defRPr>
            </a:pPr>
            <a:r>
              <a:rPr sz="900" b="1">
                <a:solidFill>
                  <a:srgbClr val="FFFFFF">
                    <a:alpha val="72000"/>
                  </a:srgbClr>
                </a:solidFill>
                <a:latin typeface="Arial"/>
                <a:ea typeface="Arial"/>
                <a:cs typeface="Arial"/>
              </a:rPr>
              <a:t>18</a:t>
            </a:r>
          </a:p>
        </p:txBody>
      </p:sp>
    </p:spTree>
    <p:transition spd="fast">
      <p:wipe dir="r"/>
    </p:transition>
    <p:extLst>
      <p:ext uri="{BB962C8B-B14F-4D97-AF65-F5344CB8AC3E}">
        <p14:creationId xmlns:p14="http://schemas.microsoft.com/office/powerpoint/2010/main" val="1008937732"/>
      </p:ext>
    </p:extLst>
  </p:cSld>
</p:sld>
</file>

<file path=ppt/slides/slide19.xml><?xml version="1.0" encoding="utf-8"?>
<p:sld xmlns:p="http://schemas.openxmlformats.org/presentationml/2006/main">
  <p:cSld>
    <p:bg>
      <p:bgPr>
        <a:solidFill xmlns:a="http://schemas.openxmlformats.org/drawingml/2006/main">
          <a:srgbClr val="F3F7FA"/>
        </a:solidFill>
      </p:bgPr>
    </p:bg>
    <p:spTree>
      <p:nvGrpSpPr>
        <p:cNvPr id="1" name=""/>
        <p:cNvGrpSpPr/>
        <p:nvPr/>
      </p:nvGrpSpPr>
      <p:grpSpPr>
        <a:xfrm xmlns:a="http://schemas.openxmlformats.org/drawingml/2006/main"/>
      </p:grpSpPr>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952caf0f2b8f4d23"/>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FF074794-D19D-40F3-B9E3-F3147F204CCB}"/>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005DAA"/>
                </a:solidFill>
                <a:latin typeface="Arial"/>
                <a:ea typeface="Arial"/>
                <a:cs typeface="Arial"/>
              </a:defRPr>
            </a:pPr>
            <a:r>
              <a:rPr sz="1125" b="1">
                <a:solidFill>
                  <a:srgbClr val="005DAA"/>
                </a:solidFill>
                <a:latin typeface="Arial"/>
                <a:ea typeface="Arial"/>
                <a:cs typeface="Arial"/>
              </a:rPr>
              <a:t>SCENARIO FEEDBACK</a:t>
            </a:r>
          </a:p>
        </p:txBody>
      </p:sp>
      <p:sp>
        <p:nvSpPr>
          <p:cNvPr id="3" name="title-19">
            <a:extLst xmlns:a="http://schemas.openxmlformats.org/drawingml/2006/main">
              <a:ext uri="{FF2B5EF4-FFF2-40B4-BE49-F238E27FC236}">
                <a16:creationId xmlns:a16="http://schemas.microsoft.com/office/drawing/2014/main" id="{0CE86D73-475A-4C01-AAA4-2EA3B58B12A9}"/>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002244"/>
                </a:solidFill>
                <a:latin typeface="Arial"/>
                <a:ea typeface="Arial"/>
                <a:cs typeface="Arial"/>
              </a:defRPr>
            </a:pPr>
            <a:r>
              <a:rPr sz="3525" b="1">
                <a:solidFill>
                  <a:srgbClr val="002244"/>
                </a:solidFill>
                <a:latin typeface="Arial"/>
                <a:ea typeface="Arial"/>
                <a:cs typeface="Arial"/>
              </a:rPr>
              <a:t>Stop the source. Protect people. Notify. Respond.</a:t>
            </a:r>
          </a:p>
        </p:txBody>
      </p:sp>
      <p:sp>
        <p:nvSpPr>
          <p:cNvPr id="4" name="">
            <a:extLst xmlns:a="http://schemas.openxmlformats.org/drawingml/2006/main">
              <a:ext uri="{FF2B5EF4-FFF2-40B4-BE49-F238E27FC236}">
                <a16:creationId xmlns:a16="http://schemas.microsoft.com/office/drawing/2014/main" id="{8F3102D8-54B7-483D-8A3D-90177DCEA7BE}"/>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B65FB15-8E1B-4533-9AB2-AFC1A015CD18}"/>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6804BBC0-7EFE-499A-BC03-A7B3DE2A7B52}"/>
              </a:ext>
            </a:extLst>
          </p:cNvPr>
          <p:cNvSpPr>
            <a:spLocks xmlns:a="http://schemas.openxmlformats.org/drawingml/2006/main" noGrp="1"/>
          </p:cNvSpPr>
          <p:nvPr/>
        </p:nvSpPr>
        <p:spPr>
          <a:xfrm xmlns:a="http://schemas.openxmlformats.org/drawingml/2006/main">
            <a:off x="666750" y="2324100"/>
            <a:ext cx="609600" cy="609600"/>
          </a:xfrm>
          <a:prstGeom xmlns:a="http://schemas.openxmlformats.org/drawingml/2006/main" prst="roundRect">
            <a:avLst>
              <a:gd name="adj" fmla="val 50000"/>
            </a:avLst>
          </a:prstGeom>
          <a:solidFill xmlns:a="http://schemas.openxmlformats.org/drawingml/2006/main">
            <a:srgbClr val="C83E3E"/>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800" b="1">
                <a:solidFill>
                  <a:srgbClr val="FFFFFF"/>
                </a:solidFill>
                <a:latin typeface="Arial"/>
                <a:ea typeface="Arial"/>
                <a:cs typeface="Arial"/>
              </a:defRPr>
            </a:pPr>
            <a:r>
              <a:rPr sz="1800" b="1">
                <a:solidFill>
                  <a:srgbClr val="FFFFFF"/>
                </a:solidFill>
                <a:latin typeface="Arial"/>
                <a:ea typeface="Arial"/>
                <a:cs typeface="Arial"/>
              </a:rPr>
              <a:t>1</a:t>
            </a:r>
          </a:p>
        </p:txBody>
      </p:sp>
      <p:sp>
        <p:nvSpPr>
          <p:cNvPr id="7" name="">
            <a:extLst xmlns:a="http://schemas.openxmlformats.org/drawingml/2006/main">
              <a:ext uri="{FF2B5EF4-FFF2-40B4-BE49-F238E27FC236}">
                <a16:creationId xmlns:a16="http://schemas.microsoft.com/office/drawing/2014/main" id="{4C873208-D94C-44F4-8923-9F9B94196890}"/>
              </a:ext>
            </a:extLst>
          </p:cNvPr>
          <p:cNvSpPr>
            <a:spLocks xmlns:a="http://schemas.openxmlformats.org/drawingml/2006/main" noGrp="1"/>
          </p:cNvSpPr>
          <p:nvPr/>
        </p:nvSpPr>
        <p:spPr>
          <a:xfrm xmlns:a="http://schemas.openxmlformats.org/drawingml/2006/main">
            <a:off x="666750" y="3200400"/>
            <a:ext cx="233362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025" b="1">
                <a:solidFill>
                  <a:srgbClr val="002244"/>
                </a:solidFill>
                <a:latin typeface="Arial"/>
                <a:ea typeface="Arial"/>
                <a:cs typeface="Arial"/>
              </a:defRPr>
            </a:pPr>
            <a:r>
              <a:rPr sz="2025" b="1">
                <a:solidFill>
                  <a:srgbClr val="002244"/>
                </a:solidFill>
                <a:latin typeface="Arial"/>
                <a:ea typeface="Arial"/>
                <a:cs typeface="Arial"/>
              </a:rPr>
              <a:t>Stop fuel flow</a:t>
            </a:r>
          </a:p>
        </p:txBody>
      </p:sp>
      <p:sp>
        <p:nvSpPr>
          <p:cNvPr id="8" name="">
            <a:extLst xmlns:a="http://schemas.openxmlformats.org/drawingml/2006/main">
              <a:ext uri="{FF2B5EF4-FFF2-40B4-BE49-F238E27FC236}">
                <a16:creationId xmlns:a16="http://schemas.microsoft.com/office/drawing/2014/main" id="{B65FFC9C-B9D9-4663-A832-70620E726AF0}"/>
              </a:ext>
            </a:extLst>
          </p:cNvPr>
          <p:cNvSpPr>
            <a:spLocks xmlns:a="http://schemas.openxmlformats.org/drawingml/2006/main" noGrp="1"/>
          </p:cNvSpPr>
          <p:nvPr/>
        </p:nvSpPr>
        <p:spPr>
          <a:xfrm xmlns:a="http://schemas.openxmlformats.org/drawingml/2006/main">
            <a:off x="666750" y="3905250"/>
            <a:ext cx="2333625"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486581"/>
                </a:solidFill>
                <a:latin typeface="Arial"/>
                <a:ea typeface="Arial"/>
                <a:cs typeface="Arial"/>
              </a:defRPr>
            </a:pPr>
            <a:r>
              <a:rPr sz="1500" b="0">
                <a:solidFill>
                  <a:srgbClr val="486581"/>
                </a:solidFill>
                <a:latin typeface="Arial"/>
                <a:ea typeface="Arial"/>
                <a:cs typeface="Arial"/>
              </a:rPr>
              <a:t>Release the control and activate emergency shutoff actions as required.</a:t>
            </a:r>
          </a:p>
        </p:txBody>
      </p:sp>
      <p:sp>
        <p:nvSpPr>
          <p:cNvPr id="9" name="">
            <a:extLst xmlns:a="http://schemas.openxmlformats.org/drawingml/2006/main">
              <a:ext uri="{FF2B5EF4-FFF2-40B4-BE49-F238E27FC236}">
                <a16:creationId xmlns:a16="http://schemas.microsoft.com/office/drawing/2014/main" id="{294D5B27-0FC5-49BF-869C-776A6C6B06B0}"/>
              </a:ext>
            </a:extLst>
          </p:cNvPr>
          <p:cNvSpPr>
            <a:spLocks xmlns:a="http://schemas.openxmlformats.org/drawingml/2006/main" noGrp="1"/>
          </p:cNvSpPr>
          <p:nvPr/>
        </p:nvSpPr>
        <p:spPr>
          <a:xfrm xmlns:a="http://schemas.openxmlformats.org/drawingml/2006/main">
            <a:off x="3429000" y="2324100"/>
            <a:ext cx="609600" cy="609600"/>
          </a:xfrm>
          <a:prstGeom xmlns:a="http://schemas.openxmlformats.org/drawingml/2006/main" prst="roundRect">
            <a:avLst>
              <a:gd name="adj" fmla="val 50000"/>
            </a:avLst>
          </a:prstGeom>
          <a:solidFill xmlns:a="http://schemas.openxmlformats.org/drawingml/2006/main">
            <a:srgbClr val="FFB81C"/>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800" b="1">
                <a:solidFill>
                  <a:srgbClr val="FFFFFF"/>
                </a:solidFill>
                <a:latin typeface="Arial"/>
                <a:ea typeface="Arial"/>
                <a:cs typeface="Arial"/>
              </a:defRPr>
            </a:pPr>
            <a:r>
              <a:rPr sz="1800" b="1">
                <a:solidFill>
                  <a:srgbClr val="FFFFFF"/>
                </a:solidFill>
                <a:latin typeface="Arial"/>
                <a:ea typeface="Arial"/>
                <a:cs typeface="Arial"/>
              </a:rPr>
              <a:t>2</a:t>
            </a:r>
          </a:p>
        </p:txBody>
      </p:sp>
      <p:sp>
        <p:nvSpPr>
          <p:cNvPr id="10" name="">
            <a:extLst xmlns:a="http://schemas.openxmlformats.org/drawingml/2006/main">
              <a:ext uri="{FF2B5EF4-FFF2-40B4-BE49-F238E27FC236}">
                <a16:creationId xmlns:a16="http://schemas.microsoft.com/office/drawing/2014/main" id="{1A751860-B5FD-44A6-9B78-6F51C3F42076}"/>
              </a:ext>
            </a:extLst>
          </p:cNvPr>
          <p:cNvSpPr>
            <a:spLocks xmlns:a="http://schemas.openxmlformats.org/drawingml/2006/main" noGrp="1"/>
          </p:cNvSpPr>
          <p:nvPr/>
        </p:nvSpPr>
        <p:spPr>
          <a:xfrm xmlns:a="http://schemas.openxmlformats.org/drawingml/2006/main">
            <a:off x="3429000" y="3200400"/>
            <a:ext cx="233362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025" b="1">
                <a:solidFill>
                  <a:srgbClr val="002244"/>
                </a:solidFill>
                <a:latin typeface="Arial"/>
                <a:ea typeface="Arial"/>
                <a:cs typeface="Arial"/>
              </a:defRPr>
            </a:pPr>
            <a:r>
              <a:rPr sz="2025" b="1">
                <a:solidFill>
                  <a:srgbClr val="002244"/>
                </a:solidFill>
                <a:latin typeface="Arial"/>
                <a:ea typeface="Arial"/>
                <a:cs typeface="Arial"/>
              </a:rPr>
              <a:t>Protect people</a:t>
            </a:r>
          </a:p>
        </p:txBody>
      </p:sp>
      <p:sp>
        <p:nvSpPr>
          <p:cNvPr id="11" name="">
            <a:extLst xmlns:a="http://schemas.openxmlformats.org/drawingml/2006/main">
              <a:ext uri="{FF2B5EF4-FFF2-40B4-BE49-F238E27FC236}">
                <a16:creationId xmlns:a16="http://schemas.microsoft.com/office/drawing/2014/main" id="{F483BCCB-F481-477C-9557-B9188861EAAA}"/>
              </a:ext>
            </a:extLst>
          </p:cNvPr>
          <p:cNvSpPr>
            <a:spLocks xmlns:a="http://schemas.openxmlformats.org/drawingml/2006/main" noGrp="1"/>
          </p:cNvSpPr>
          <p:nvPr/>
        </p:nvSpPr>
        <p:spPr>
          <a:xfrm xmlns:a="http://schemas.openxmlformats.org/drawingml/2006/main">
            <a:off x="3429000" y="3905250"/>
            <a:ext cx="2333625"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486581"/>
                </a:solidFill>
                <a:latin typeface="Arial"/>
                <a:ea typeface="Arial"/>
                <a:cs typeface="Arial"/>
              </a:defRPr>
            </a:pPr>
            <a:r>
              <a:rPr sz="1500" b="0">
                <a:solidFill>
                  <a:srgbClr val="486581"/>
                </a:solidFill>
                <a:latin typeface="Arial"/>
                <a:ea typeface="Arial"/>
                <a:cs typeface="Arial"/>
              </a:rPr>
              <a:t>Warn others and keep ignition sources and traffic away from the affected area.</a:t>
            </a:r>
          </a:p>
        </p:txBody>
      </p:sp>
      <p:sp>
        <p:nvSpPr>
          <p:cNvPr id="12" name="">
            <a:extLst xmlns:a="http://schemas.openxmlformats.org/drawingml/2006/main">
              <a:ext uri="{FF2B5EF4-FFF2-40B4-BE49-F238E27FC236}">
                <a16:creationId xmlns:a16="http://schemas.microsoft.com/office/drawing/2014/main" id="{53FB2737-CC9C-4141-B745-D134658FB75F}"/>
              </a:ext>
            </a:extLst>
          </p:cNvPr>
          <p:cNvSpPr>
            <a:spLocks xmlns:a="http://schemas.openxmlformats.org/drawingml/2006/main" noGrp="1"/>
          </p:cNvSpPr>
          <p:nvPr/>
        </p:nvSpPr>
        <p:spPr>
          <a:xfrm xmlns:a="http://schemas.openxmlformats.org/drawingml/2006/main">
            <a:off x="6191250" y="2324100"/>
            <a:ext cx="609600" cy="6096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800" b="1">
                <a:solidFill>
                  <a:srgbClr val="FFFFFF"/>
                </a:solidFill>
                <a:latin typeface="Arial"/>
                <a:ea typeface="Arial"/>
                <a:cs typeface="Arial"/>
              </a:defRPr>
            </a:pPr>
            <a:r>
              <a:rPr sz="1800" b="1">
                <a:solidFill>
                  <a:srgbClr val="FFFFFF"/>
                </a:solidFill>
                <a:latin typeface="Arial"/>
                <a:ea typeface="Arial"/>
                <a:cs typeface="Arial"/>
              </a:rPr>
              <a:t>3</a:t>
            </a:r>
          </a:p>
        </p:txBody>
      </p:sp>
      <p:sp>
        <p:nvSpPr>
          <p:cNvPr id="13" name="">
            <a:extLst xmlns:a="http://schemas.openxmlformats.org/drawingml/2006/main">
              <a:ext uri="{FF2B5EF4-FFF2-40B4-BE49-F238E27FC236}">
                <a16:creationId xmlns:a16="http://schemas.microsoft.com/office/drawing/2014/main" id="{19500D0F-9516-4BB8-89F7-1B2373EA1428}"/>
              </a:ext>
            </a:extLst>
          </p:cNvPr>
          <p:cNvSpPr>
            <a:spLocks xmlns:a="http://schemas.openxmlformats.org/drawingml/2006/main" noGrp="1"/>
          </p:cNvSpPr>
          <p:nvPr/>
        </p:nvSpPr>
        <p:spPr>
          <a:xfrm xmlns:a="http://schemas.openxmlformats.org/drawingml/2006/main">
            <a:off x="6191250" y="3200400"/>
            <a:ext cx="233362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025" b="1">
                <a:solidFill>
                  <a:srgbClr val="002244"/>
                </a:solidFill>
                <a:latin typeface="Arial"/>
                <a:ea typeface="Arial"/>
                <a:cs typeface="Arial"/>
              </a:defRPr>
            </a:pPr>
            <a:r>
              <a:rPr sz="2025" b="1">
                <a:solidFill>
                  <a:srgbClr val="002244"/>
                </a:solidFill>
                <a:latin typeface="Arial"/>
                <a:ea typeface="Arial"/>
                <a:cs typeface="Arial"/>
              </a:rPr>
              <a:t>Notify</a:t>
            </a:r>
          </a:p>
        </p:txBody>
      </p:sp>
      <p:sp>
        <p:nvSpPr>
          <p:cNvPr id="14" name="">
            <a:extLst xmlns:a="http://schemas.openxmlformats.org/drawingml/2006/main">
              <a:ext uri="{FF2B5EF4-FFF2-40B4-BE49-F238E27FC236}">
                <a16:creationId xmlns:a16="http://schemas.microsoft.com/office/drawing/2014/main" id="{D07D6265-A26A-41B0-970A-5E7D0F3FCF97}"/>
              </a:ext>
            </a:extLst>
          </p:cNvPr>
          <p:cNvSpPr>
            <a:spLocks xmlns:a="http://schemas.openxmlformats.org/drawingml/2006/main" noGrp="1"/>
          </p:cNvSpPr>
          <p:nvPr/>
        </p:nvSpPr>
        <p:spPr>
          <a:xfrm xmlns:a="http://schemas.openxmlformats.org/drawingml/2006/main">
            <a:off x="6191250" y="3905250"/>
            <a:ext cx="2333625"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486581"/>
                </a:solidFill>
                <a:latin typeface="Arial"/>
                <a:ea typeface="Arial"/>
                <a:cs typeface="Arial"/>
              </a:defRPr>
            </a:pPr>
            <a:r>
              <a:rPr sz="1500" b="0">
                <a:solidFill>
                  <a:srgbClr val="486581"/>
                </a:solidFill>
                <a:latin typeface="Arial"/>
                <a:ea typeface="Arial"/>
                <a:cs typeface="Arial"/>
              </a:rPr>
              <a:t>Contact the authorized lead and emergency support through the local process.</a:t>
            </a:r>
          </a:p>
        </p:txBody>
      </p:sp>
      <p:sp>
        <p:nvSpPr>
          <p:cNvPr id="15" name="">
            <a:extLst xmlns:a="http://schemas.openxmlformats.org/drawingml/2006/main">
              <a:ext uri="{FF2B5EF4-FFF2-40B4-BE49-F238E27FC236}">
                <a16:creationId xmlns:a16="http://schemas.microsoft.com/office/drawing/2014/main" id="{1BCCD9D7-9DC3-4A34-8137-C18C522FE220}"/>
              </a:ext>
            </a:extLst>
          </p:cNvPr>
          <p:cNvSpPr>
            <a:spLocks xmlns:a="http://schemas.openxmlformats.org/drawingml/2006/main" noGrp="1"/>
          </p:cNvSpPr>
          <p:nvPr/>
        </p:nvSpPr>
        <p:spPr>
          <a:xfrm xmlns:a="http://schemas.openxmlformats.org/drawingml/2006/main">
            <a:off x="8953500" y="2324100"/>
            <a:ext cx="609600" cy="609600"/>
          </a:xfrm>
          <a:prstGeom xmlns:a="http://schemas.openxmlformats.org/drawingml/2006/main" prst="roundRect">
            <a:avLst>
              <a:gd name="adj" fmla="val 50000"/>
            </a:avLst>
          </a:prstGeom>
          <a:solidFill xmlns:a="http://schemas.openxmlformats.org/drawingml/2006/main">
            <a:srgbClr val="16856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800" b="1">
                <a:solidFill>
                  <a:srgbClr val="FFFFFF"/>
                </a:solidFill>
                <a:latin typeface="Arial"/>
                <a:ea typeface="Arial"/>
                <a:cs typeface="Arial"/>
              </a:defRPr>
            </a:pPr>
            <a:r>
              <a:rPr sz="1800" b="1">
                <a:solidFill>
                  <a:srgbClr val="FFFFFF"/>
                </a:solidFill>
                <a:latin typeface="Arial"/>
                <a:ea typeface="Arial"/>
                <a:cs typeface="Arial"/>
              </a:rPr>
              <a:t>4</a:t>
            </a:r>
          </a:p>
        </p:txBody>
      </p:sp>
      <p:sp>
        <p:nvSpPr>
          <p:cNvPr id="16" name="">
            <a:extLst xmlns:a="http://schemas.openxmlformats.org/drawingml/2006/main">
              <a:ext uri="{FF2B5EF4-FFF2-40B4-BE49-F238E27FC236}">
                <a16:creationId xmlns:a16="http://schemas.microsoft.com/office/drawing/2014/main" id="{2AFFC069-1988-4374-9C2E-7E59120D67B0}"/>
              </a:ext>
            </a:extLst>
          </p:cNvPr>
          <p:cNvSpPr>
            <a:spLocks xmlns:a="http://schemas.openxmlformats.org/drawingml/2006/main" noGrp="1"/>
          </p:cNvSpPr>
          <p:nvPr/>
        </p:nvSpPr>
        <p:spPr>
          <a:xfrm xmlns:a="http://schemas.openxmlformats.org/drawingml/2006/main">
            <a:off x="8953500" y="3200400"/>
            <a:ext cx="2333625"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025" b="1">
                <a:solidFill>
                  <a:srgbClr val="002244"/>
                </a:solidFill>
                <a:latin typeface="Arial"/>
                <a:ea typeface="Arial"/>
                <a:cs typeface="Arial"/>
              </a:defRPr>
            </a:pPr>
            <a:r>
              <a:rPr sz="2025" b="1">
                <a:solidFill>
                  <a:srgbClr val="002244"/>
                </a:solidFill>
                <a:latin typeface="Arial"/>
                <a:ea typeface="Arial"/>
                <a:cs typeface="Arial"/>
              </a:rPr>
              <a:t>Respond</a:t>
            </a:r>
          </a:p>
        </p:txBody>
      </p:sp>
      <p:sp>
        <p:nvSpPr>
          <p:cNvPr id="17" name="">
            <a:extLst xmlns:a="http://schemas.openxmlformats.org/drawingml/2006/main">
              <a:ext uri="{FF2B5EF4-FFF2-40B4-BE49-F238E27FC236}">
                <a16:creationId xmlns:a16="http://schemas.microsoft.com/office/drawing/2014/main" id="{472F4873-0C13-4368-B1B7-B4545A501A8F}"/>
              </a:ext>
            </a:extLst>
          </p:cNvPr>
          <p:cNvSpPr>
            <a:spLocks xmlns:a="http://schemas.openxmlformats.org/drawingml/2006/main" noGrp="1"/>
          </p:cNvSpPr>
          <p:nvPr/>
        </p:nvSpPr>
        <p:spPr>
          <a:xfrm xmlns:a="http://schemas.openxmlformats.org/drawingml/2006/main">
            <a:off x="8953500" y="3905250"/>
            <a:ext cx="2333625"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500" b="0">
                <a:solidFill>
                  <a:srgbClr val="486581"/>
                </a:solidFill>
                <a:latin typeface="Arial"/>
                <a:ea typeface="Arial"/>
                <a:cs typeface="Arial"/>
              </a:defRPr>
            </a:pPr>
            <a:r>
              <a:rPr sz="1500" b="0">
                <a:solidFill>
                  <a:srgbClr val="486581"/>
                </a:solidFill>
                <a:latin typeface="Arial"/>
                <a:ea typeface="Arial"/>
                <a:cs typeface="Arial"/>
              </a:rPr>
              <a:t>Contain only if trained, equipped, and conditions are safe.</a:t>
            </a:r>
          </a:p>
        </p:txBody>
      </p:sp>
      <p:sp>
        <p:nvSpPr>
          <p:cNvPr id="18" name="">
            <a:extLst xmlns:a="http://schemas.openxmlformats.org/drawingml/2006/main">
              <a:ext uri="{FF2B5EF4-FFF2-40B4-BE49-F238E27FC236}">
                <a16:creationId xmlns:a16="http://schemas.microsoft.com/office/drawing/2014/main" id="{ABBCEBBF-2FDA-4F29-9152-607B1FD1F6AB}"/>
              </a:ext>
            </a:extLst>
          </p:cNvPr>
          <p:cNvSpPr>
            <a:spLocks xmlns:a="http://schemas.openxmlformats.org/drawingml/2006/main" noGrp="1"/>
          </p:cNvSpPr>
          <p:nvPr/>
        </p:nvSpPr>
        <p:spPr>
          <a:xfrm xmlns:a="http://schemas.openxmlformats.org/drawingml/2006/main">
            <a:off x="666750" y="5467350"/>
            <a:ext cx="7429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00" b="1">
                <a:solidFill>
                  <a:srgbClr val="C83E3E"/>
                </a:solidFill>
                <a:latin typeface="Arial"/>
                <a:ea typeface="Arial"/>
                <a:cs typeface="Arial"/>
              </a:defRPr>
            </a:pPr>
            <a:r>
              <a:rPr sz="1800" b="1">
                <a:solidFill>
                  <a:srgbClr val="C83E3E"/>
                </a:solidFill>
                <a:latin typeface="Arial"/>
                <a:ea typeface="Arial"/>
                <a:cs typeface="Arial"/>
              </a:rPr>
              <a:t>Follow local spill reporting and emergency procedures.</a:t>
            </a:r>
          </a:p>
        </p:txBody>
      </p:sp>
      <p:sp>
        <p:nvSpPr>
          <p:cNvPr id="19" name="spill-next">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543FC7DB-164C-4EF5-B1EC-98EEB610DBAE}"/>
              </a:ext>
            </a:extLst>
          </p:cNvPr>
          <p:cNvSpPr>
            <a:spLocks xmlns:a="http://schemas.openxmlformats.org/drawingml/2006/main" noGrp="1"/>
          </p:cNvSpPr>
          <p:nvPr/>
        </p:nvSpPr>
        <p:spPr>
          <a:xfrm xmlns:a="http://schemas.openxmlformats.org/drawingml/2006/main">
            <a:off x="9429750" y="5657850"/>
            <a:ext cx="1809750" cy="495300"/>
          </a:xfrm>
          <a:prstGeom xmlns:a="http://schemas.openxmlformats.org/drawingml/2006/main" prst="roundRect">
            <a:avLst>
              <a:gd name="adj" fmla="val 50000"/>
            </a:avLst>
          </a:prstGeom>
          <a:solidFill xmlns:a="http://schemas.openxmlformats.org/drawingml/2006/main">
            <a:srgbClr val="16856A"/>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FINISH</a:t>
            </a:r>
          </a:p>
        </p:txBody>
      </p:sp>
      <p:sp>
        <p:nvSpPr>
          <p:cNvPr id="20" name="">
            <a:extLst xmlns:a="http://schemas.openxmlformats.org/drawingml/2006/main">
              <a:ext uri="{FF2B5EF4-FFF2-40B4-BE49-F238E27FC236}">
                <a16:creationId xmlns:a16="http://schemas.microsoft.com/office/drawing/2014/main" id="{7102D2A2-869A-4275-9278-E396EFDCC574}"/>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486581"/>
                </a:solidFill>
                <a:latin typeface="Arial"/>
                <a:ea typeface="Arial"/>
                <a:cs typeface="Arial"/>
              </a:defRPr>
            </a:pPr>
            <a:r>
              <a:rPr sz="825" b="0">
                <a:solidFill>
                  <a:srgbClr val="486581"/>
                </a:solidFill>
                <a:latin typeface="Arial"/>
                <a:ea typeface="Arial"/>
                <a:cs typeface="Arial"/>
              </a:rPr>
              <a:t>Independent portfolio concept. Not affiliated with United Airlines.</a:t>
            </a:r>
          </a:p>
        </p:txBody>
      </p:sp>
      <p:sp>
        <p:nvSpPr>
          <p:cNvPr id="21" name="map-19">
            <a:hlinkClick xmlns:a="http://schemas.openxmlformats.org/drawingml/2006/main" xmlns:r="http://schemas.openxmlformats.org/officeDocument/2006/relationships" r:id="rId2" action="ppaction://hlinksldjump"/>
            <a:extLst xmlns:a="http://schemas.openxmlformats.org/drawingml/2006/main">
              <a:ext uri="{FF2B5EF4-FFF2-40B4-BE49-F238E27FC236}">
                <a16:creationId xmlns:a16="http://schemas.microsoft.com/office/drawing/2014/main" id="{16D4E372-06E7-463B-86AE-B8B70C7D8850}"/>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DFF4FC"/>
          </a:solidFill>
          <a:ln xmlns:a="http://schemas.openxmlformats.org/drawingml/2006/main" w="9525">
            <a:solidFill>
              <a:srgbClr val="B8DDEB"/>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005DAA"/>
                </a:solidFill>
                <a:latin typeface="Arial"/>
                <a:ea typeface="Arial"/>
                <a:cs typeface="Arial"/>
              </a:defRPr>
            </a:pPr>
            <a:r>
              <a:rPr sz="975" b="1">
                <a:solidFill>
                  <a:srgbClr val="005DAA"/>
                </a:solidFill>
                <a:latin typeface="Arial"/>
                <a:ea typeface="Arial"/>
                <a:cs typeface="Arial"/>
              </a:rPr>
              <a:t>MAP</a:t>
            </a:r>
          </a:p>
        </p:txBody>
      </p:sp>
      <p:sp>
        <p:nvSpPr>
          <p:cNvPr id="22" name="">
            <a:extLst xmlns:a="http://schemas.openxmlformats.org/drawingml/2006/main">
              <a:ext uri="{FF2B5EF4-FFF2-40B4-BE49-F238E27FC236}">
                <a16:creationId xmlns:a16="http://schemas.microsoft.com/office/drawing/2014/main" id="{1FCE7D96-B7FA-4DE3-9539-E7612D3C9FF7}"/>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486581"/>
                </a:solidFill>
                <a:latin typeface="Arial"/>
                <a:ea typeface="Arial"/>
                <a:cs typeface="Arial"/>
              </a:defRPr>
            </a:pPr>
            <a:r>
              <a:rPr sz="900" b="1">
                <a:solidFill>
                  <a:srgbClr val="486581"/>
                </a:solidFill>
                <a:latin typeface="Arial"/>
                <a:ea typeface="Arial"/>
                <a:cs typeface="Arial"/>
              </a:rPr>
              <a:t>19</a:t>
            </a:r>
          </a:p>
        </p:txBody>
      </p:sp>
    </p:spTree>
    <p:transition spd="fast">
      <p:wipe dir="r"/>
    </p:transition>
    <p:extLst>
      <p:ext uri="{BB962C8B-B14F-4D97-AF65-F5344CB8AC3E}">
        <p14:creationId xmlns:p14="http://schemas.microsoft.com/office/powerpoint/2010/main" val="362368343"/>
      </p:ext>
    </p:extLst>
  </p:cSld>
</p:sld>
</file>

<file path=ppt/slides/slide2.xml><?xml version="1.0" encoding="utf-8"?>
<p:sld xmlns:p="http://schemas.openxmlformats.org/presentationml/2006/main">
  <p:cSld>
    <p:bg>
      <p:bgPr>
        <a:solidFill xmlns:a="http://schemas.openxmlformats.org/drawingml/2006/main">
          <a:srgbClr val="F3F7FA"/>
        </a:solidFill>
      </p:bgPr>
    </p:bg>
    <p:spTree>
      <p:nvGrpSpPr>
        <p:cNvPr id="1" name=""/>
        <p:cNvGrpSpPr/>
        <p:nvPr/>
      </p:nvGrpSpPr>
      <p:grpSpPr>
        <a:xfrm xmlns:a="http://schemas.openxmlformats.org/drawingml/2006/main"/>
      </p:grpSpPr>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4a30b831481d40b8"/>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7AC756B7-79CC-44A6-B005-CF9B21973069}"/>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005DAA"/>
                </a:solidFill>
                <a:latin typeface="Arial"/>
                <a:ea typeface="Arial"/>
                <a:cs typeface="Arial"/>
              </a:defRPr>
            </a:pPr>
            <a:r>
              <a:rPr sz="1125" b="1">
                <a:solidFill>
                  <a:srgbClr val="005DAA"/>
                </a:solidFill>
                <a:latin typeface="Arial"/>
                <a:ea typeface="Arial"/>
                <a:cs typeface="Arial"/>
              </a:rPr>
              <a:t>FUEL HANDLING SAFETY</a:t>
            </a:r>
          </a:p>
        </p:txBody>
      </p:sp>
      <p:sp>
        <p:nvSpPr>
          <p:cNvPr id="3" name="title-2">
            <a:extLst xmlns:a="http://schemas.openxmlformats.org/drawingml/2006/main">
              <a:ext uri="{FF2B5EF4-FFF2-40B4-BE49-F238E27FC236}">
                <a16:creationId xmlns:a16="http://schemas.microsoft.com/office/drawing/2014/main" id="{728B1583-2659-4BC7-B9FC-33A93A37CF3F}"/>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002244"/>
                </a:solidFill>
                <a:latin typeface="Arial"/>
                <a:ea typeface="Arial"/>
                <a:cs typeface="Arial"/>
              </a:defRPr>
            </a:pPr>
            <a:r>
              <a:rPr sz="3525" b="1">
                <a:solidFill>
                  <a:srgbClr val="002244"/>
                </a:solidFill>
                <a:latin typeface="Arial"/>
                <a:ea typeface="Arial"/>
                <a:cs typeface="Arial"/>
              </a:rPr>
              <a:t>Safe fueling depends on the next correct action</a:t>
            </a:r>
          </a:p>
        </p:txBody>
      </p:sp>
      <p:sp>
        <p:nvSpPr>
          <p:cNvPr id="4" name="">
            <a:extLst xmlns:a="http://schemas.openxmlformats.org/drawingml/2006/main">
              <a:ext uri="{FF2B5EF4-FFF2-40B4-BE49-F238E27FC236}">
                <a16:creationId xmlns:a16="http://schemas.microsoft.com/office/drawing/2014/main" id="{C1101A09-A52F-4F01-A737-882797691BC8}"/>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2029B70-E35C-4345-BAEF-4699AEDCE7C5}"/>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7852DDC-B615-4468-9F76-7493ED3C5A9E}"/>
              </a:ext>
            </a:extLst>
          </p:cNvPr>
          <p:cNvSpPr>
            <a:spLocks xmlns:a="http://schemas.openxmlformats.org/drawingml/2006/main" noGrp="1"/>
          </p:cNvSpPr>
          <p:nvPr/>
        </p:nvSpPr>
        <p:spPr>
          <a:xfrm xmlns:a="http://schemas.openxmlformats.org/drawingml/2006/main">
            <a:off x="666750" y="2057400"/>
            <a:ext cx="5048250" cy="1123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3300" b="1">
                <a:solidFill>
                  <a:srgbClr val="002244"/>
                </a:solidFill>
                <a:latin typeface="Arial"/>
                <a:ea typeface="Arial"/>
                <a:cs typeface="Arial"/>
              </a:defRPr>
            </a:pPr>
            <a:r>
              <a:rPr sz="3300" b="1">
                <a:solidFill>
                  <a:srgbClr val="002244"/>
                </a:solidFill>
                <a:latin typeface="Arial"/>
                <a:ea typeface="Arial"/>
                <a:cs typeface="Arial"/>
              </a:rPr>
              <a:t>Fuel is routine until one barrier breaks.</a:t>
            </a:r>
          </a:p>
        </p:txBody>
      </p:sp>
      <p:sp>
        <p:nvSpPr>
          <p:cNvPr id="7" name="">
            <a:extLst xmlns:a="http://schemas.openxmlformats.org/drawingml/2006/main">
              <a:ext uri="{FF2B5EF4-FFF2-40B4-BE49-F238E27FC236}">
                <a16:creationId xmlns:a16="http://schemas.microsoft.com/office/drawing/2014/main" id="{8D91CAF7-174B-4641-A3A8-17EF4BC7629C}"/>
              </a:ext>
            </a:extLst>
          </p:cNvPr>
          <p:cNvSpPr>
            <a:spLocks xmlns:a="http://schemas.openxmlformats.org/drawingml/2006/main" noGrp="1"/>
          </p:cNvSpPr>
          <p:nvPr/>
        </p:nvSpPr>
        <p:spPr>
          <a:xfrm xmlns:a="http://schemas.openxmlformats.org/drawingml/2006/main">
            <a:off x="666750" y="3429000"/>
            <a:ext cx="4953000"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75" b="0">
                <a:solidFill>
                  <a:srgbClr val="486581"/>
                </a:solidFill>
                <a:latin typeface="Arial"/>
                <a:ea typeface="Arial"/>
                <a:cs typeface="Arial"/>
              </a:defRPr>
            </a:pPr>
            <a:r>
              <a:rPr sz="1875" b="0">
                <a:solidFill>
                  <a:srgbClr val="486581"/>
                </a:solidFill>
                <a:latin typeface="Arial"/>
                <a:ea typeface="Arial"/>
                <a:cs typeface="Arial"/>
              </a:rPr>
              <a:t>Your job is to keep each barrier in place before, during, and after fuel flow.</a:t>
            </a:r>
          </a:p>
        </p:txBody>
      </p:sp>
      <p:sp>
        <p:nvSpPr>
          <p:cNvPr id="8" name="">
            <a:extLst xmlns:a="http://schemas.openxmlformats.org/drawingml/2006/main">
              <a:ext uri="{FF2B5EF4-FFF2-40B4-BE49-F238E27FC236}">
                <a16:creationId xmlns:a16="http://schemas.microsoft.com/office/drawing/2014/main" id="{B006F394-F6B1-47D6-9C41-3A6C2C8D8B68}"/>
              </a:ext>
            </a:extLst>
          </p:cNvPr>
          <p:cNvSpPr>
            <a:spLocks xmlns:a="http://schemas.openxmlformats.org/drawingml/2006/main" noGrp="1"/>
          </p:cNvSpPr>
          <p:nvPr/>
        </p:nvSpPr>
        <p:spPr>
          <a:xfrm xmlns:a="http://schemas.openxmlformats.org/drawingml/2006/main">
            <a:off x="6572250" y="1971675"/>
            <a:ext cx="495300" cy="4953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1</a:t>
            </a:r>
          </a:p>
        </p:txBody>
      </p:sp>
      <p:sp>
        <p:nvSpPr>
          <p:cNvPr id="9" name="">
            <a:extLst xmlns:a="http://schemas.openxmlformats.org/drawingml/2006/main">
              <a:ext uri="{FF2B5EF4-FFF2-40B4-BE49-F238E27FC236}">
                <a16:creationId xmlns:a16="http://schemas.microsoft.com/office/drawing/2014/main" id="{12A257DB-DAB3-4091-8727-633A3AC1F639}"/>
              </a:ext>
            </a:extLst>
          </p:cNvPr>
          <p:cNvSpPr>
            <a:spLocks xmlns:a="http://schemas.openxmlformats.org/drawingml/2006/main" noGrp="1"/>
          </p:cNvSpPr>
          <p:nvPr/>
        </p:nvSpPr>
        <p:spPr>
          <a:xfrm xmlns:a="http://schemas.openxmlformats.org/drawingml/2006/main">
            <a:off x="7296150" y="2019300"/>
            <a:ext cx="2857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2100" b="1">
                <a:solidFill>
                  <a:srgbClr val="002244"/>
                </a:solidFill>
                <a:latin typeface="Arial"/>
                <a:ea typeface="Arial"/>
                <a:cs typeface="Arial"/>
              </a:defRPr>
            </a:pPr>
            <a:r>
              <a:rPr sz="2100" b="1">
                <a:solidFill>
                  <a:srgbClr val="002244"/>
                </a:solidFill>
                <a:latin typeface="Arial"/>
                <a:ea typeface="Arial"/>
                <a:cs typeface="Arial"/>
              </a:rPr>
              <a:t>Prepare</a:t>
            </a:r>
          </a:p>
        </p:txBody>
      </p:sp>
      <p:sp>
        <p:nvSpPr>
          <p:cNvPr id="10" name="">
            <a:extLst xmlns:a="http://schemas.openxmlformats.org/drawingml/2006/main">
              <a:ext uri="{FF2B5EF4-FFF2-40B4-BE49-F238E27FC236}">
                <a16:creationId xmlns:a16="http://schemas.microsoft.com/office/drawing/2014/main" id="{DFAFA25F-91AF-46D3-8A84-247D07274F16}"/>
              </a:ext>
            </a:extLst>
          </p:cNvPr>
          <p:cNvSpPr>
            <a:spLocks xmlns:a="http://schemas.openxmlformats.org/drawingml/2006/main" noGrp="1"/>
          </p:cNvSpPr>
          <p:nvPr/>
        </p:nvSpPr>
        <p:spPr>
          <a:xfrm xmlns:a="http://schemas.openxmlformats.org/drawingml/2006/main">
            <a:off x="6810375" y="2466975"/>
            <a:ext cx="28575" cy="285750"/>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35F0FB87-B339-4AA5-B6D1-4D1A3E5D2974}"/>
              </a:ext>
            </a:extLst>
          </p:cNvPr>
          <p:cNvSpPr>
            <a:spLocks xmlns:a="http://schemas.openxmlformats.org/drawingml/2006/main" noGrp="1"/>
          </p:cNvSpPr>
          <p:nvPr/>
        </p:nvSpPr>
        <p:spPr>
          <a:xfrm xmlns:a="http://schemas.openxmlformats.org/drawingml/2006/main">
            <a:off x="6572250" y="2752725"/>
            <a:ext cx="495300" cy="4953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2</a:t>
            </a:r>
          </a:p>
        </p:txBody>
      </p:sp>
      <p:sp>
        <p:nvSpPr>
          <p:cNvPr id="12" name="">
            <a:extLst xmlns:a="http://schemas.openxmlformats.org/drawingml/2006/main">
              <a:ext uri="{FF2B5EF4-FFF2-40B4-BE49-F238E27FC236}">
                <a16:creationId xmlns:a16="http://schemas.microsoft.com/office/drawing/2014/main" id="{C417C306-89DA-41D3-ACDD-F1AA13718B01}"/>
              </a:ext>
            </a:extLst>
          </p:cNvPr>
          <p:cNvSpPr>
            <a:spLocks xmlns:a="http://schemas.openxmlformats.org/drawingml/2006/main" noGrp="1"/>
          </p:cNvSpPr>
          <p:nvPr/>
        </p:nvSpPr>
        <p:spPr>
          <a:xfrm xmlns:a="http://schemas.openxmlformats.org/drawingml/2006/main">
            <a:off x="7296150" y="2800350"/>
            <a:ext cx="2857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2100" b="1">
                <a:solidFill>
                  <a:srgbClr val="002244"/>
                </a:solidFill>
                <a:latin typeface="Arial"/>
                <a:ea typeface="Arial"/>
                <a:cs typeface="Arial"/>
              </a:defRPr>
            </a:pPr>
            <a:r>
              <a:rPr sz="2100" b="1">
                <a:solidFill>
                  <a:srgbClr val="002244"/>
                </a:solidFill>
                <a:latin typeface="Arial"/>
                <a:ea typeface="Arial"/>
                <a:cs typeface="Arial"/>
              </a:rPr>
              <a:t>Connect</a:t>
            </a:r>
          </a:p>
        </p:txBody>
      </p:sp>
      <p:sp>
        <p:nvSpPr>
          <p:cNvPr id="13" name="">
            <a:extLst xmlns:a="http://schemas.openxmlformats.org/drawingml/2006/main">
              <a:ext uri="{FF2B5EF4-FFF2-40B4-BE49-F238E27FC236}">
                <a16:creationId xmlns:a16="http://schemas.microsoft.com/office/drawing/2014/main" id="{5A3A8C6D-6B16-4DC9-93BB-59A7B62CC7C8}"/>
              </a:ext>
            </a:extLst>
          </p:cNvPr>
          <p:cNvSpPr>
            <a:spLocks xmlns:a="http://schemas.openxmlformats.org/drawingml/2006/main" noGrp="1"/>
          </p:cNvSpPr>
          <p:nvPr/>
        </p:nvSpPr>
        <p:spPr>
          <a:xfrm xmlns:a="http://schemas.openxmlformats.org/drawingml/2006/main">
            <a:off x="6810375" y="3248025"/>
            <a:ext cx="28575" cy="285750"/>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0DC5C3FD-3692-4DDA-98BF-E4902708041C}"/>
              </a:ext>
            </a:extLst>
          </p:cNvPr>
          <p:cNvSpPr>
            <a:spLocks xmlns:a="http://schemas.openxmlformats.org/drawingml/2006/main" noGrp="1"/>
          </p:cNvSpPr>
          <p:nvPr/>
        </p:nvSpPr>
        <p:spPr>
          <a:xfrm xmlns:a="http://schemas.openxmlformats.org/drawingml/2006/main">
            <a:off x="6572250" y="3533775"/>
            <a:ext cx="495300" cy="4953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3</a:t>
            </a:r>
          </a:p>
        </p:txBody>
      </p:sp>
      <p:sp>
        <p:nvSpPr>
          <p:cNvPr id="15" name="">
            <a:extLst xmlns:a="http://schemas.openxmlformats.org/drawingml/2006/main">
              <a:ext uri="{FF2B5EF4-FFF2-40B4-BE49-F238E27FC236}">
                <a16:creationId xmlns:a16="http://schemas.microsoft.com/office/drawing/2014/main" id="{D0317C95-9DEC-4DE0-891A-09F4559620EA}"/>
              </a:ext>
            </a:extLst>
          </p:cNvPr>
          <p:cNvSpPr>
            <a:spLocks xmlns:a="http://schemas.openxmlformats.org/drawingml/2006/main" noGrp="1"/>
          </p:cNvSpPr>
          <p:nvPr/>
        </p:nvSpPr>
        <p:spPr>
          <a:xfrm xmlns:a="http://schemas.openxmlformats.org/drawingml/2006/main">
            <a:off x="7296150" y="3581400"/>
            <a:ext cx="2857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2100" b="1">
                <a:solidFill>
                  <a:srgbClr val="002244"/>
                </a:solidFill>
                <a:latin typeface="Arial"/>
                <a:ea typeface="Arial"/>
                <a:cs typeface="Arial"/>
              </a:defRPr>
            </a:pPr>
            <a:r>
              <a:rPr sz="2100" b="1">
                <a:solidFill>
                  <a:srgbClr val="002244"/>
                </a:solidFill>
                <a:latin typeface="Arial"/>
                <a:ea typeface="Arial"/>
                <a:cs typeface="Arial"/>
              </a:rPr>
              <a:t>Monitor</a:t>
            </a:r>
          </a:p>
        </p:txBody>
      </p:sp>
      <p:sp>
        <p:nvSpPr>
          <p:cNvPr id="16" name="">
            <a:extLst xmlns:a="http://schemas.openxmlformats.org/drawingml/2006/main">
              <a:ext uri="{FF2B5EF4-FFF2-40B4-BE49-F238E27FC236}">
                <a16:creationId xmlns:a16="http://schemas.microsoft.com/office/drawing/2014/main" id="{D61FB83F-89BD-4F99-AD71-98C860BFBB29}"/>
              </a:ext>
            </a:extLst>
          </p:cNvPr>
          <p:cNvSpPr>
            <a:spLocks xmlns:a="http://schemas.openxmlformats.org/drawingml/2006/main" noGrp="1"/>
          </p:cNvSpPr>
          <p:nvPr/>
        </p:nvSpPr>
        <p:spPr>
          <a:xfrm xmlns:a="http://schemas.openxmlformats.org/drawingml/2006/main">
            <a:off x="6810375" y="4029075"/>
            <a:ext cx="28575" cy="285750"/>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13A23EB2-E63A-4A49-B666-ECDAF785D8F6}"/>
              </a:ext>
            </a:extLst>
          </p:cNvPr>
          <p:cNvSpPr>
            <a:spLocks xmlns:a="http://schemas.openxmlformats.org/drawingml/2006/main" noGrp="1"/>
          </p:cNvSpPr>
          <p:nvPr/>
        </p:nvSpPr>
        <p:spPr>
          <a:xfrm xmlns:a="http://schemas.openxmlformats.org/drawingml/2006/main">
            <a:off x="6572250" y="4314825"/>
            <a:ext cx="495300" cy="495300"/>
          </a:xfrm>
          <a:prstGeom xmlns:a="http://schemas.openxmlformats.org/drawingml/2006/main" prst="roundRect">
            <a:avLst>
              <a:gd name="adj" fmla="val 50000"/>
            </a:avLst>
          </a:prstGeom>
          <a:solidFill xmlns:a="http://schemas.openxmlformats.org/drawingml/2006/main">
            <a:srgbClr val="C83E3E"/>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4</a:t>
            </a:r>
          </a:p>
        </p:txBody>
      </p:sp>
      <p:sp>
        <p:nvSpPr>
          <p:cNvPr id="18" name="">
            <a:extLst xmlns:a="http://schemas.openxmlformats.org/drawingml/2006/main">
              <a:ext uri="{FF2B5EF4-FFF2-40B4-BE49-F238E27FC236}">
                <a16:creationId xmlns:a16="http://schemas.microsoft.com/office/drawing/2014/main" id="{136345B2-5AB2-4AA8-A01D-F41181502DFF}"/>
              </a:ext>
            </a:extLst>
          </p:cNvPr>
          <p:cNvSpPr>
            <a:spLocks xmlns:a="http://schemas.openxmlformats.org/drawingml/2006/main" noGrp="1"/>
          </p:cNvSpPr>
          <p:nvPr/>
        </p:nvSpPr>
        <p:spPr>
          <a:xfrm xmlns:a="http://schemas.openxmlformats.org/drawingml/2006/main">
            <a:off x="7296150" y="4362450"/>
            <a:ext cx="2857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2100" b="1">
                <a:solidFill>
                  <a:srgbClr val="002244"/>
                </a:solidFill>
                <a:latin typeface="Arial"/>
                <a:ea typeface="Arial"/>
                <a:cs typeface="Arial"/>
              </a:defRPr>
            </a:pPr>
            <a:r>
              <a:rPr sz="2100" b="1">
                <a:solidFill>
                  <a:srgbClr val="002244"/>
                </a:solidFill>
                <a:latin typeface="Arial"/>
                <a:ea typeface="Arial"/>
                <a:cs typeface="Arial"/>
              </a:rPr>
              <a:t>Stop</a:t>
            </a:r>
          </a:p>
        </p:txBody>
      </p:sp>
      <p:sp>
        <p:nvSpPr>
          <p:cNvPr id="19" name="">
            <a:extLst xmlns:a="http://schemas.openxmlformats.org/drawingml/2006/main">
              <a:ext uri="{FF2B5EF4-FFF2-40B4-BE49-F238E27FC236}">
                <a16:creationId xmlns:a16="http://schemas.microsoft.com/office/drawing/2014/main" id="{0ED2D88D-B8BE-407E-AE36-76DBFA76BFDD}"/>
              </a:ext>
            </a:extLst>
          </p:cNvPr>
          <p:cNvSpPr>
            <a:spLocks xmlns:a="http://schemas.openxmlformats.org/drawingml/2006/main" noGrp="1"/>
          </p:cNvSpPr>
          <p:nvPr/>
        </p:nvSpPr>
        <p:spPr>
          <a:xfrm xmlns:a="http://schemas.openxmlformats.org/drawingml/2006/main">
            <a:off x="6810375" y="4810125"/>
            <a:ext cx="28575" cy="285750"/>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C8BE0653-8EF5-4BE7-9669-119449598569}"/>
              </a:ext>
            </a:extLst>
          </p:cNvPr>
          <p:cNvSpPr>
            <a:spLocks xmlns:a="http://schemas.openxmlformats.org/drawingml/2006/main" noGrp="1"/>
          </p:cNvSpPr>
          <p:nvPr/>
        </p:nvSpPr>
        <p:spPr>
          <a:xfrm xmlns:a="http://schemas.openxmlformats.org/drawingml/2006/main">
            <a:off x="6572250" y="5095875"/>
            <a:ext cx="495300" cy="4953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5</a:t>
            </a:r>
          </a:p>
        </p:txBody>
      </p:sp>
      <p:sp>
        <p:nvSpPr>
          <p:cNvPr id="21" name="">
            <a:extLst xmlns:a="http://schemas.openxmlformats.org/drawingml/2006/main">
              <a:ext uri="{FF2B5EF4-FFF2-40B4-BE49-F238E27FC236}">
                <a16:creationId xmlns:a16="http://schemas.microsoft.com/office/drawing/2014/main" id="{8349180A-836A-42D0-9E2F-06AFAB135274}"/>
              </a:ext>
            </a:extLst>
          </p:cNvPr>
          <p:cNvSpPr>
            <a:spLocks xmlns:a="http://schemas.openxmlformats.org/drawingml/2006/main" noGrp="1"/>
          </p:cNvSpPr>
          <p:nvPr/>
        </p:nvSpPr>
        <p:spPr>
          <a:xfrm xmlns:a="http://schemas.openxmlformats.org/drawingml/2006/main">
            <a:off x="7296150" y="5143500"/>
            <a:ext cx="2857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2100" b="1">
                <a:solidFill>
                  <a:srgbClr val="002244"/>
                </a:solidFill>
                <a:latin typeface="Arial"/>
                <a:ea typeface="Arial"/>
                <a:cs typeface="Arial"/>
              </a:defRPr>
            </a:pPr>
            <a:r>
              <a:rPr sz="2100" b="1">
                <a:solidFill>
                  <a:srgbClr val="002244"/>
                </a:solidFill>
                <a:latin typeface="Arial"/>
                <a:ea typeface="Arial"/>
                <a:cs typeface="Arial"/>
              </a:rPr>
              <a:t>Respond</a:t>
            </a:r>
          </a:p>
        </p:txBody>
      </p:sp>
      <p:sp>
        <p:nvSpPr>
          <p:cNvPr id="22" name="start-demo">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2C27F838-F9BE-4196-AD9F-620CFCFA5453}"/>
              </a:ext>
            </a:extLst>
          </p:cNvPr>
          <p:cNvSpPr>
            <a:spLocks xmlns:a="http://schemas.openxmlformats.org/drawingml/2006/main" noGrp="1"/>
          </p:cNvSpPr>
          <p:nvPr/>
        </p:nvSpPr>
        <p:spPr>
          <a:xfrm xmlns:a="http://schemas.openxmlformats.org/drawingml/2006/main">
            <a:off x="666750" y="5048250"/>
            <a:ext cx="2428875" cy="4953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START THE DEMO</a:t>
            </a:r>
          </a:p>
        </p:txBody>
      </p:sp>
      <p:sp>
        <p:nvSpPr>
          <p:cNvPr id="23" name="">
            <a:extLst xmlns:a="http://schemas.openxmlformats.org/drawingml/2006/main">
              <a:ext uri="{FF2B5EF4-FFF2-40B4-BE49-F238E27FC236}">
                <a16:creationId xmlns:a16="http://schemas.microsoft.com/office/drawing/2014/main" id="{AFAFB871-A154-4756-9380-BF798477C4F7}"/>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486581"/>
                </a:solidFill>
                <a:latin typeface="Arial"/>
                <a:ea typeface="Arial"/>
                <a:cs typeface="Arial"/>
              </a:defRPr>
            </a:pPr>
            <a:r>
              <a:rPr sz="825" b="0">
                <a:solidFill>
                  <a:srgbClr val="486581"/>
                </a:solidFill>
                <a:latin typeface="Arial"/>
                <a:ea typeface="Arial"/>
                <a:cs typeface="Arial"/>
              </a:rPr>
              <a:t>Independent portfolio concept. Not affiliated with United Airlines.</a:t>
            </a:r>
          </a:p>
        </p:txBody>
      </p:sp>
      <p:sp>
        <p:nvSpPr>
          <p:cNvPr id="24" name="">
            <a:extLst xmlns:a="http://schemas.openxmlformats.org/drawingml/2006/main">
              <a:ext uri="{FF2B5EF4-FFF2-40B4-BE49-F238E27FC236}">
                <a16:creationId xmlns:a16="http://schemas.microsoft.com/office/drawing/2014/main" id="{FDF84159-D662-4F08-91DE-B83243B67291}"/>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486581"/>
                </a:solidFill>
                <a:latin typeface="Arial"/>
                <a:ea typeface="Arial"/>
                <a:cs typeface="Arial"/>
              </a:defRPr>
            </a:pPr>
            <a:r>
              <a:rPr sz="900" b="1">
                <a:solidFill>
                  <a:srgbClr val="486581"/>
                </a:solidFill>
                <a:latin typeface="Arial"/>
                <a:ea typeface="Arial"/>
                <a:cs typeface="Arial"/>
              </a:rPr>
              <a:t>02</a:t>
            </a:r>
          </a:p>
        </p:txBody>
      </p:sp>
    </p:spTree>
    <p:transition spd="fast">
      <p:fade/>
    </p:transition>
    <p:extLst>
      <p:ext uri="{BB962C8B-B14F-4D97-AF65-F5344CB8AC3E}">
        <p14:creationId xmlns:p14="http://schemas.microsoft.com/office/powerpoint/2010/main" val="489159358"/>
      </p:ext>
    </p:extLst>
  </p:cSld>
</p:sld>
</file>

<file path=ppt/slides/slide20.xml><?xml version="1.0" encoding="utf-8"?>
<p:sld xmlns:p="http://schemas.openxmlformats.org/presentationml/2006/main">
  <p:cSld>
    <p:bg>
      <p:bgPr>
        <a:solidFill xmlns:a="http://schemas.openxmlformats.org/drawingml/2006/main">
          <a:srgbClr val="002244"/>
        </a:solidFill>
      </p:bgPr>
    </p:bg>
    <p:spTree>
      <p:nvGrpSpPr>
        <p:cNvPr id="1" name=""/>
        <p:cNvGrpSpPr/>
        <p:nvPr/>
      </p:nvGrpSpPr>
      <p:grpSpPr>
        <a:xfrm xmlns:a="http://schemas.openxmlformats.org/drawingml/2006/main"/>
      </p:grpSpPr>
      <p:pic>
        <p:nvPicPr>
          <p:cNvPr id="12" name=""/>
          <p:cNvPicPr>
            <a:picLocks xmlns:a="http://schemas.openxmlformats.org/drawingml/2006/main" noChangeAspect="1"/>
          </p:cNvPicPr>
          <p:nvPr/>
        </p:nvPicPr>
        <p:blipFill>
          <a:blip xmlns:r="http://schemas.openxmlformats.org/officeDocument/2006/relationships" xmlns:a="http://schemas.openxmlformats.org/drawingml/2006/main" r:embed="R4e74a0f981b94e3d"/>
          <a:srcRect xmlns:a="http://schemas.openxmlformats.org/drawingml/2006/main" l="0" t="0" r="0" b="0"/>
          <a:stretch xmlns:a="http://schemas.openxmlformats.org/drawingml/2006/main">
            <a:fillRect l="0" t="0" r="0" b="0"/>
          </a:stretch>
        </p:blipFill>
        <p:spPr>
          <a:xfrm xmlns:a="http://schemas.openxmlformats.org/drawingml/2006/main">
            <a:off x="590550" y="476250"/>
            <a:ext cx="495300" cy="4953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880F6A4E-7E54-4454-AC74-8821694528DD}"/>
              </a:ext>
            </a:extLst>
          </p:cNvPr>
          <p:cNvSpPr>
            <a:spLocks xmlns:a="http://schemas.openxmlformats.org/drawingml/2006/main" noGrp="1"/>
          </p:cNvSpPr>
          <p:nvPr/>
        </p:nvSpPr>
        <p:spPr>
          <a:xfrm xmlns:a="http://schemas.openxmlformats.org/drawingml/2006/main">
            <a:off x="590550" y="1428750"/>
            <a:ext cx="9048750" cy="1219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1954"/>
          </a:bodyPr>
          <a:lstStyle xmlns:a="http://schemas.openxmlformats.org/drawingml/2006/main"/>
          <a:p xmlns:a="http://schemas.openxmlformats.org/drawingml/2006/main">
            <a:pPr algn="l">
              <a:defRPr sz="4350" b="1">
                <a:solidFill>
                  <a:srgbClr val="FFFFFF"/>
                </a:solidFill>
                <a:latin typeface="Arial"/>
                <a:ea typeface="Arial"/>
                <a:cs typeface="Arial"/>
              </a:defRPr>
            </a:pPr>
            <a:r>
              <a:rPr sz="4350" b="1">
                <a:solidFill>
                  <a:srgbClr val="FFFFFF"/>
                </a:solidFill>
                <a:latin typeface="Arial"/>
                <a:ea typeface="Arial"/>
                <a:cs typeface="Arial"/>
              </a:rPr>
              <a:t>The safest decision is the next controlled decision</a:t>
            </a:r>
          </a:p>
        </p:txBody>
      </p:sp>
      <p:sp>
        <p:nvSpPr>
          <p:cNvPr id="3" name="">
            <a:extLst xmlns:a="http://schemas.openxmlformats.org/drawingml/2006/main">
              <a:ext uri="{FF2B5EF4-FFF2-40B4-BE49-F238E27FC236}">
                <a16:creationId xmlns:a16="http://schemas.microsoft.com/office/drawing/2014/main" id="{72873416-D847-45F1-9A8A-ED4228575C97}"/>
              </a:ext>
            </a:extLst>
          </p:cNvPr>
          <p:cNvSpPr>
            <a:spLocks xmlns:a="http://schemas.openxmlformats.org/drawingml/2006/main" noGrp="1"/>
          </p:cNvSpPr>
          <p:nvPr/>
        </p:nvSpPr>
        <p:spPr>
          <a:xfrm xmlns:a="http://schemas.openxmlformats.org/drawingml/2006/main">
            <a:off x="590550" y="3276600"/>
            <a:ext cx="1885950" cy="590550"/>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650" b="1">
                <a:solidFill>
                  <a:srgbClr val="FFFFFF"/>
                </a:solidFill>
                <a:latin typeface="Arial"/>
                <a:ea typeface="Arial"/>
                <a:cs typeface="Arial"/>
              </a:defRPr>
            </a:pPr>
            <a:r>
              <a:rPr sz="1650" b="1">
                <a:solidFill>
                  <a:srgbClr val="FFFFFF"/>
                </a:solidFill>
                <a:latin typeface="Arial"/>
                <a:ea typeface="Arial"/>
                <a:cs typeface="Arial"/>
              </a:rPr>
              <a:t>PREPARE</a:t>
            </a:r>
          </a:p>
        </p:txBody>
      </p:sp>
      <p:sp>
        <p:nvSpPr>
          <p:cNvPr id="4" name="">
            <a:extLst xmlns:a="http://schemas.openxmlformats.org/drawingml/2006/main">
              <a:ext uri="{FF2B5EF4-FFF2-40B4-BE49-F238E27FC236}">
                <a16:creationId xmlns:a16="http://schemas.microsoft.com/office/drawing/2014/main" id="{8254CF39-02CA-4EF2-A25C-E6892FFF5746}"/>
              </a:ext>
            </a:extLst>
          </p:cNvPr>
          <p:cNvSpPr>
            <a:spLocks xmlns:a="http://schemas.openxmlformats.org/drawingml/2006/main" noGrp="1"/>
          </p:cNvSpPr>
          <p:nvPr/>
        </p:nvSpPr>
        <p:spPr>
          <a:xfrm xmlns:a="http://schemas.openxmlformats.org/drawingml/2006/main">
            <a:off x="2705100" y="3276600"/>
            <a:ext cx="1885950" cy="59055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650" b="1">
                <a:solidFill>
                  <a:srgbClr val="FFFFFF"/>
                </a:solidFill>
                <a:latin typeface="Arial"/>
                <a:ea typeface="Arial"/>
                <a:cs typeface="Arial"/>
              </a:defRPr>
            </a:pPr>
            <a:r>
              <a:rPr sz="1650" b="1">
                <a:solidFill>
                  <a:srgbClr val="FFFFFF"/>
                </a:solidFill>
                <a:latin typeface="Arial"/>
                <a:ea typeface="Arial"/>
                <a:cs typeface="Arial"/>
              </a:rPr>
              <a:t>CONNECT</a:t>
            </a:r>
          </a:p>
        </p:txBody>
      </p:sp>
      <p:sp>
        <p:nvSpPr>
          <p:cNvPr id="5" name="">
            <a:extLst xmlns:a="http://schemas.openxmlformats.org/drawingml/2006/main">
              <a:ext uri="{FF2B5EF4-FFF2-40B4-BE49-F238E27FC236}">
                <a16:creationId xmlns:a16="http://schemas.microsoft.com/office/drawing/2014/main" id="{4B86D755-C3C8-4C10-8C56-309248B77E55}"/>
              </a:ext>
            </a:extLst>
          </p:cNvPr>
          <p:cNvSpPr>
            <a:spLocks xmlns:a="http://schemas.openxmlformats.org/drawingml/2006/main" noGrp="1"/>
          </p:cNvSpPr>
          <p:nvPr/>
        </p:nvSpPr>
        <p:spPr>
          <a:xfrm xmlns:a="http://schemas.openxmlformats.org/drawingml/2006/main">
            <a:off x="4819650" y="3276600"/>
            <a:ext cx="1885950" cy="590550"/>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650" b="1">
                <a:solidFill>
                  <a:srgbClr val="FFFFFF"/>
                </a:solidFill>
                <a:latin typeface="Arial"/>
                <a:ea typeface="Arial"/>
                <a:cs typeface="Arial"/>
              </a:defRPr>
            </a:pPr>
            <a:r>
              <a:rPr sz="1650" b="1">
                <a:solidFill>
                  <a:srgbClr val="FFFFFF"/>
                </a:solidFill>
                <a:latin typeface="Arial"/>
                <a:ea typeface="Arial"/>
                <a:cs typeface="Arial"/>
              </a:rPr>
              <a:t>MONITOR</a:t>
            </a:r>
          </a:p>
        </p:txBody>
      </p:sp>
      <p:sp>
        <p:nvSpPr>
          <p:cNvPr id="6" name="">
            <a:extLst xmlns:a="http://schemas.openxmlformats.org/drawingml/2006/main">
              <a:ext uri="{FF2B5EF4-FFF2-40B4-BE49-F238E27FC236}">
                <a16:creationId xmlns:a16="http://schemas.microsoft.com/office/drawing/2014/main" id="{25268549-D63E-48A8-9DE9-5A10880761DB}"/>
              </a:ext>
            </a:extLst>
          </p:cNvPr>
          <p:cNvSpPr>
            <a:spLocks xmlns:a="http://schemas.openxmlformats.org/drawingml/2006/main" noGrp="1"/>
          </p:cNvSpPr>
          <p:nvPr/>
        </p:nvSpPr>
        <p:spPr>
          <a:xfrm xmlns:a="http://schemas.openxmlformats.org/drawingml/2006/main">
            <a:off x="6934200" y="3276600"/>
            <a:ext cx="1885950" cy="590550"/>
          </a:xfrm>
          <a:prstGeom xmlns:a="http://schemas.openxmlformats.org/drawingml/2006/main" prst="roundRect">
            <a:avLst>
              <a:gd name="adj" fmla="val 50000"/>
            </a:avLst>
          </a:prstGeom>
          <a:solidFill xmlns:a="http://schemas.openxmlformats.org/drawingml/2006/main">
            <a:srgbClr val="FFB81C"/>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650" b="1">
                <a:solidFill>
                  <a:srgbClr val="002244"/>
                </a:solidFill>
                <a:latin typeface="Arial"/>
                <a:ea typeface="Arial"/>
                <a:cs typeface="Arial"/>
              </a:defRPr>
            </a:pPr>
            <a:r>
              <a:rPr sz="1650" b="1">
                <a:solidFill>
                  <a:srgbClr val="002244"/>
                </a:solidFill>
                <a:latin typeface="Arial"/>
                <a:ea typeface="Arial"/>
                <a:cs typeface="Arial"/>
              </a:rPr>
              <a:t>STOP</a:t>
            </a:r>
          </a:p>
        </p:txBody>
      </p:sp>
      <p:sp>
        <p:nvSpPr>
          <p:cNvPr id="7" name="">
            <a:extLst xmlns:a="http://schemas.openxmlformats.org/drawingml/2006/main">
              <a:ext uri="{FF2B5EF4-FFF2-40B4-BE49-F238E27FC236}">
                <a16:creationId xmlns:a16="http://schemas.microsoft.com/office/drawing/2014/main" id="{4666977B-C688-4A30-A7C7-674B60301C8C}"/>
              </a:ext>
            </a:extLst>
          </p:cNvPr>
          <p:cNvSpPr>
            <a:spLocks xmlns:a="http://schemas.openxmlformats.org/drawingml/2006/main" noGrp="1"/>
          </p:cNvSpPr>
          <p:nvPr/>
        </p:nvSpPr>
        <p:spPr>
          <a:xfrm xmlns:a="http://schemas.openxmlformats.org/drawingml/2006/main">
            <a:off x="9048750" y="3276600"/>
            <a:ext cx="1885950" cy="590550"/>
          </a:xfrm>
          <a:prstGeom xmlns:a="http://schemas.openxmlformats.org/drawingml/2006/main" prst="roundRect">
            <a:avLst>
              <a:gd name="adj" fmla="val 50000"/>
            </a:avLst>
          </a:prstGeom>
          <a:solidFill xmlns:a="http://schemas.openxmlformats.org/drawingml/2006/main">
            <a:srgbClr val="C83E3E"/>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650" b="1">
                <a:solidFill>
                  <a:srgbClr val="FFFFFF"/>
                </a:solidFill>
                <a:latin typeface="Arial"/>
                <a:ea typeface="Arial"/>
                <a:cs typeface="Arial"/>
              </a:defRPr>
            </a:pPr>
            <a:r>
              <a:rPr sz="1650" b="1">
                <a:solidFill>
                  <a:srgbClr val="FFFFFF"/>
                </a:solidFill>
                <a:latin typeface="Arial"/>
                <a:ea typeface="Arial"/>
                <a:cs typeface="Arial"/>
              </a:rPr>
              <a:t>RESPOND</a:t>
            </a:r>
          </a:p>
        </p:txBody>
      </p:sp>
      <p:sp>
        <p:nvSpPr>
          <p:cNvPr id="8" name="">
            <a:extLst xmlns:a="http://schemas.openxmlformats.org/drawingml/2006/main">
              <a:ext uri="{FF2B5EF4-FFF2-40B4-BE49-F238E27FC236}">
                <a16:creationId xmlns:a16="http://schemas.microsoft.com/office/drawing/2014/main" id="{37776B68-18C5-4BDF-8E2F-47D1CA56D356}"/>
              </a:ext>
            </a:extLst>
          </p:cNvPr>
          <p:cNvSpPr>
            <a:spLocks xmlns:a="http://schemas.openxmlformats.org/drawingml/2006/main" noGrp="1"/>
          </p:cNvSpPr>
          <p:nvPr/>
        </p:nvSpPr>
        <p:spPr>
          <a:xfrm xmlns:a="http://schemas.openxmlformats.org/drawingml/2006/main">
            <a:off x="590550" y="4476750"/>
            <a:ext cx="828675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100" b="0">
                <a:solidFill>
                  <a:srgbClr val="FFFFFF">
                    <a:alpha val="82000"/>
                  </a:srgbClr>
                </a:solidFill>
                <a:latin typeface="Arial"/>
                <a:ea typeface="Arial"/>
                <a:cs typeface="Arial"/>
              </a:defRPr>
            </a:pPr>
            <a:r>
              <a:rPr sz="2100" b="0">
                <a:solidFill>
                  <a:srgbClr val="FFFFFF">
                    <a:alpha val="82000"/>
                  </a:srgbClr>
                </a:solidFill>
                <a:latin typeface="Arial"/>
                <a:ea typeface="Arial"/>
                <a:cs typeface="Arial"/>
              </a:rPr>
              <a:t>Use airport, operator, aircraft, and fire code procedures for every fueling operation.</a:t>
            </a:r>
          </a:p>
        </p:txBody>
      </p:sp>
      <p:sp>
        <p:nvSpPr>
          <p:cNvPr id="9" name="restart-demo">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B29BB002-9FB8-49DD-92DA-84EAB7C55D38}"/>
              </a:ext>
            </a:extLst>
          </p:cNvPr>
          <p:cNvSpPr>
            <a:spLocks xmlns:a="http://schemas.openxmlformats.org/drawingml/2006/main" noGrp="1"/>
          </p:cNvSpPr>
          <p:nvPr/>
        </p:nvSpPr>
        <p:spPr>
          <a:xfrm xmlns:a="http://schemas.openxmlformats.org/drawingml/2006/main">
            <a:off x="590550" y="5619750"/>
            <a:ext cx="2190750" cy="4953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500" b="1">
                <a:solidFill>
                  <a:srgbClr val="005DAA"/>
                </a:solidFill>
                <a:latin typeface="Arial"/>
                <a:ea typeface="Arial"/>
                <a:cs typeface="Arial"/>
              </a:defRPr>
            </a:pPr>
            <a:r>
              <a:rPr sz="1500" b="1">
                <a:solidFill>
                  <a:srgbClr val="005DAA"/>
                </a:solidFill>
                <a:latin typeface="Arial"/>
                <a:ea typeface="Arial"/>
                <a:cs typeface="Arial"/>
              </a:rPr>
              <a:t>RESTART DEMO</a:t>
            </a:r>
          </a:p>
        </p:txBody>
      </p:sp>
      <p:sp>
        <p:nvSpPr>
          <p:cNvPr id="10" name="">
            <a:extLst xmlns:a="http://schemas.openxmlformats.org/drawingml/2006/main">
              <a:ext uri="{FF2B5EF4-FFF2-40B4-BE49-F238E27FC236}">
                <a16:creationId xmlns:a16="http://schemas.microsoft.com/office/drawing/2014/main" id="{F1D483FF-C387-4F3F-85FD-00F5F1833DF2}"/>
              </a:ext>
            </a:extLst>
          </p:cNvPr>
          <p:cNvSpPr>
            <a:spLocks xmlns:a="http://schemas.openxmlformats.org/drawingml/2006/main" noGrp="1"/>
          </p:cNvSpPr>
          <p:nvPr/>
        </p:nvSpPr>
        <p:spPr>
          <a:xfrm xmlns:a="http://schemas.openxmlformats.org/drawingml/2006/main">
            <a:off x="590550" y="6381750"/>
            <a:ext cx="5905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900" b="0">
                <a:solidFill>
                  <a:srgbClr val="FFFFFF">
                    <a:alpha val="70000"/>
                  </a:srgbClr>
                </a:solidFill>
                <a:latin typeface="Arial"/>
                <a:ea typeface="Arial"/>
                <a:cs typeface="Arial"/>
              </a:defRPr>
            </a:pPr>
            <a:r>
              <a:rPr sz="900" b="0">
                <a:solidFill>
                  <a:srgbClr val="FFFFFF">
                    <a:alpha val="70000"/>
                  </a:srgbClr>
                </a:solidFill>
                <a:latin typeface="Arial"/>
                <a:ea typeface="Arial"/>
                <a:cs typeface="Arial"/>
              </a:rPr>
              <a:t>Independent portfolio concept. Not affiliated with United Airlines.</a:t>
            </a:r>
          </a:p>
        </p:txBody>
      </p:sp>
      <p:sp>
        <p:nvSpPr>
          <p:cNvPr id="11" name="">
            <a:extLst xmlns:a="http://schemas.openxmlformats.org/drawingml/2006/main">
              <a:ext uri="{FF2B5EF4-FFF2-40B4-BE49-F238E27FC236}">
                <a16:creationId xmlns:a16="http://schemas.microsoft.com/office/drawing/2014/main" id="{5BE520AE-2697-4566-AE21-2C2C17467FE0}"/>
              </a:ext>
            </a:extLst>
          </p:cNvPr>
          <p:cNvSpPr>
            <a:spLocks xmlns:a="http://schemas.openxmlformats.org/drawingml/2006/main" noGrp="1"/>
          </p:cNvSpPr>
          <p:nvPr/>
        </p:nvSpPr>
        <p:spPr>
          <a:xfrm xmlns:a="http://schemas.openxmlformats.org/drawingml/2006/main">
            <a:off x="11315700" y="638175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r">
              <a:defRPr sz="900" b="1">
                <a:solidFill>
                  <a:srgbClr val="FFFFFF">
                    <a:alpha val="70000"/>
                  </a:srgbClr>
                </a:solidFill>
                <a:latin typeface="Arial"/>
                <a:ea typeface="Arial"/>
                <a:cs typeface="Arial"/>
              </a:defRPr>
            </a:pPr>
            <a:r>
              <a:rPr sz="900" b="1">
                <a:solidFill>
                  <a:srgbClr val="FFFFFF">
                    <a:alpha val="70000"/>
                  </a:srgbClr>
                </a:solidFill>
                <a:latin typeface="Arial"/>
                <a:ea typeface="Arial"/>
                <a:cs typeface="Arial"/>
              </a:rPr>
              <a:t>20</a:t>
            </a:r>
          </a:p>
        </p:txBody>
      </p:sp>
    </p:spTree>
    <p:transition spd="fast">
      <p:fade/>
    </p:transition>
    <p:extLst>
      <p:ext uri="{BB962C8B-B14F-4D97-AF65-F5344CB8AC3E}">
        <p14:creationId xmlns:p14="http://schemas.microsoft.com/office/powerpoint/2010/main" val="1800610436"/>
      </p:ext>
    </p:extLst>
  </p:cSld>
</p:sld>
</file>

<file path=ppt/slides/slide3.xml><?xml version="1.0" encoding="utf-8"?>
<p:sld xmlns:p="http://schemas.openxmlformats.org/presentationml/2006/main">
  <p:cSld>
    <p:bg>
      <p:bgPr>
        <a:solidFill xmlns:a="http://schemas.openxmlformats.org/drawingml/2006/main">
          <a:srgbClr val="002244"/>
        </a:solidFill>
      </p:bgPr>
    </p:bg>
    <p:spTree>
      <p:nvGrpSpPr>
        <p:cNvPr id="1" name=""/>
        <p:cNvGrpSpPr/>
        <p:nvPr/>
      </p:nvGrpSpPr>
      <p:grpSpPr>
        <a:xfrm xmlns:a="http://schemas.openxmlformats.org/drawingml/2006/main"/>
      </p:grpSpPr>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f4535e6d2a344bbc"/>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D02E7937-C597-4016-B36A-DC765C42EBB6}"/>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FFFFFF"/>
                </a:solidFill>
                <a:latin typeface="Arial"/>
                <a:ea typeface="Arial"/>
                <a:cs typeface="Arial"/>
              </a:defRPr>
            </a:pPr>
            <a:r>
              <a:rPr sz="1125" b="1">
                <a:solidFill>
                  <a:srgbClr val="FFFFFF"/>
                </a:solidFill>
                <a:latin typeface="Arial"/>
                <a:ea typeface="Arial"/>
                <a:cs typeface="Arial"/>
              </a:rPr>
              <a:t>CLICKABLE COURSE MAP</a:t>
            </a:r>
          </a:p>
        </p:txBody>
      </p:sp>
      <p:sp>
        <p:nvSpPr>
          <p:cNvPr id="3" name="title-3">
            <a:extLst xmlns:a="http://schemas.openxmlformats.org/drawingml/2006/main">
              <a:ext uri="{FF2B5EF4-FFF2-40B4-BE49-F238E27FC236}">
                <a16:creationId xmlns:a16="http://schemas.microsoft.com/office/drawing/2014/main" id="{D4208033-879C-40A6-B81C-C158B6C73852}"/>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FFFFFF"/>
                </a:solidFill>
                <a:latin typeface="Arial"/>
                <a:ea typeface="Arial"/>
                <a:cs typeface="Arial"/>
              </a:defRPr>
            </a:pPr>
            <a:r>
              <a:rPr sz="3525" b="1">
                <a:solidFill>
                  <a:srgbClr val="FFFFFF"/>
                </a:solidFill>
                <a:latin typeface="Arial"/>
                <a:ea typeface="Arial"/>
                <a:cs typeface="Arial"/>
              </a:rPr>
              <a:t>Use the sequence as your decision map</a:t>
            </a:r>
          </a:p>
        </p:txBody>
      </p:sp>
      <p:sp>
        <p:nvSpPr>
          <p:cNvPr id="4" name="">
            <a:extLst xmlns:a="http://schemas.openxmlformats.org/drawingml/2006/main">
              <a:ext uri="{FF2B5EF4-FFF2-40B4-BE49-F238E27FC236}">
                <a16:creationId xmlns:a16="http://schemas.microsoft.com/office/drawing/2014/main" id="{4FA367E5-D11E-45F3-B2C7-8E206B1DB384}"/>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E09B25D-2446-40A9-BE7A-7984CD3110A8}"/>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F6908167-EB04-4294-BC33-BF0F2C7EEE68}"/>
              </a:ext>
            </a:extLst>
          </p:cNvPr>
          <p:cNvSpPr>
            <a:spLocks xmlns:a="http://schemas.openxmlformats.org/drawingml/2006/main" noGrp="1"/>
          </p:cNvSpPr>
          <p:nvPr/>
        </p:nvSpPr>
        <p:spPr>
          <a:xfrm xmlns:a="http://schemas.openxmlformats.org/drawingml/2006/main">
            <a:off x="514350" y="1809750"/>
            <a:ext cx="6667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0">
                <a:solidFill>
                  <a:srgbClr val="FFFFFF">
                    <a:alpha val="78000"/>
                  </a:srgbClr>
                </a:solidFill>
                <a:latin typeface="Arial"/>
                <a:ea typeface="Arial"/>
                <a:cs typeface="Arial"/>
              </a:defRPr>
            </a:pPr>
            <a:r>
              <a:rPr sz="1725" b="0">
                <a:solidFill>
                  <a:srgbClr val="FFFFFF">
                    <a:alpha val="78000"/>
                  </a:srgbClr>
                </a:solidFill>
                <a:latin typeface="Arial"/>
                <a:ea typeface="Arial"/>
                <a:cs typeface="Arial"/>
              </a:rPr>
              <a:t>Select any stage to jump to that part of the demo.</a:t>
            </a:r>
          </a:p>
        </p:txBody>
      </p:sp>
      <p:sp>
        <p:nvSpPr>
          <p:cNvPr id="7" name="">
            <a:extLst xmlns:a="http://schemas.openxmlformats.org/drawingml/2006/main">
              <a:ext uri="{FF2B5EF4-FFF2-40B4-BE49-F238E27FC236}">
                <a16:creationId xmlns:a16="http://schemas.microsoft.com/office/drawing/2014/main" id="{E7F22847-4385-416E-A44A-095C87471239}"/>
              </a:ext>
            </a:extLst>
          </p:cNvPr>
          <p:cNvSpPr>
            <a:spLocks xmlns:a="http://schemas.openxmlformats.org/drawingml/2006/main" noGrp="1"/>
          </p:cNvSpPr>
          <p:nvPr/>
        </p:nvSpPr>
        <p:spPr>
          <a:xfrm xmlns:a="http://schemas.openxmlformats.org/drawingml/2006/main">
            <a:off x="514350" y="2571750"/>
            <a:ext cx="6096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00A9E0"/>
                </a:solidFill>
                <a:latin typeface="Arial"/>
                <a:ea typeface="Arial"/>
                <a:cs typeface="Arial"/>
              </a:defRPr>
            </a:pPr>
            <a:r>
              <a:rPr sz="1350" b="1">
                <a:solidFill>
                  <a:srgbClr val="00A9E0"/>
                </a:solidFill>
                <a:latin typeface="Arial"/>
                <a:ea typeface="Arial"/>
                <a:cs typeface="Arial"/>
              </a:rPr>
              <a:t>01</a:t>
            </a:r>
          </a:p>
        </p:txBody>
      </p:sp>
      <p:sp>
        <p:nvSpPr>
          <p:cNvPr id="8" name="nav-prepare">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01B3A408-E3C9-4003-AD00-B378F77BDCFD}"/>
              </a:ext>
            </a:extLst>
          </p:cNvPr>
          <p:cNvSpPr>
            <a:spLocks xmlns:a="http://schemas.openxmlformats.org/drawingml/2006/main" noGrp="1"/>
          </p:cNvSpPr>
          <p:nvPr/>
        </p:nvSpPr>
        <p:spPr>
          <a:xfrm xmlns:a="http://schemas.openxmlformats.org/drawingml/2006/main">
            <a:off x="514350" y="3009900"/>
            <a:ext cx="1962150" cy="552450"/>
          </a:xfrm>
          <a:prstGeom xmlns:a="http://schemas.openxmlformats.org/drawingml/2006/main" prst="roundRect">
            <a:avLst>
              <a:gd name="adj" fmla="val 31034"/>
            </a:avLst>
          </a:prstGeom>
          <a:solidFill xmlns:a="http://schemas.openxmlformats.org/drawingml/2006/main">
            <a:srgbClr val="FFFFFF">
              <a:alpha val="8000"/>
            </a:srgbClr>
          </a:solidFill>
          <a:ln xmlns:a="http://schemas.openxmlformats.org/drawingml/2006/main" w="9525">
            <a:solidFill>
              <a:srgbClr val="FFFFFF">
                <a:alpha val="22000"/>
              </a:srgbClr>
            </a:solidFill>
            <a:prstDash val="solid"/>
          </a:ln>
        </p:spPr>
        <p:txBody>
          <a:bodyPr xmlns:a="http://schemas.openxmlformats.org/drawingml/2006/main" lIns="152400" tIns="0" rIns="152400" bIns="0" anchor="ctr">
            <a:normAutofit fontScale="100000"/>
          </a:bodyPr>
          <a:lstStyle xmlns:a="http://schemas.openxmlformats.org/drawingml/2006/main"/>
          <a:p xmlns:a="http://schemas.openxmlformats.org/drawingml/2006/main">
            <a:pPr algn="l">
              <a:defRPr sz="2250" b="1">
                <a:solidFill>
                  <a:srgbClr val="FFFFFF"/>
                </a:solidFill>
                <a:latin typeface="Arial"/>
                <a:ea typeface="Arial"/>
                <a:cs typeface="Arial"/>
              </a:defRPr>
            </a:pPr>
            <a:r>
              <a:rPr sz="2250" b="1">
                <a:solidFill>
                  <a:srgbClr val="FFFFFF"/>
                </a:solidFill>
                <a:latin typeface="Arial"/>
                <a:ea typeface="Arial"/>
                <a:cs typeface="Arial"/>
              </a:rPr>
              <a:t>Prepare</a:t>
            </a:r>
          </a:p>
        </p:txBody>
      </p:sp>
      <p:sp>
        <p:nvSpPr>
          <p:cNvPr id="9" name="">
            <a:extLst xmlns:a="http://schemas.openxmlformats.org/drawingml/2006/main">
              <a:ext uri="{FF2B5EF4-FFF2-40B4-BE49-F238E27FC236}">
                <a16:creationId xmlns:a16="http://schemas.microsoft.com/office/drawing/2014/main" id="{AD6D8DD9-08AA-4EE6-A48A-2F0715DCAF48}"/>
              </a:ext>
            </a:extLst>
          </p:cNvPr>
          <p:cNvSpPr>
            <a:spLocks xmlns:a="http://schemas.openxmlformats.org/drawingml/2006/main" noGrp="1"/>
          </p:cNvSpPr>
          <p:nvPr/>
        </p:nvSpPr>
        <p:spPr>
          <a:xfrm xmlns:a="http://schemas.openxmlformats.org/drawingml/2006/main">
            <a:off x="514350" y="3790950"/>
            <a:ext cx="19621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FFFFFF">
                    <a:alpha val="72000"/>
                  </a:srgbClr>
                </a:solidFill>
                <a:latin typeface="Arial"/>
                <a:ea typeface="Arial"/>
                <a:cs typeface="Arial"/>
              </a:defRPr>
            </a:pPr>
            <a:r>
              <a:rPr sz="1350" b="0">
                <a:solidFill>
                  <a:srgbClr val="FFFFFF">
                    <a:alpha val="72000"/>
                  </a:srgbClr>
                </a:solidFill>
                <a:latin typeface="Arial"/>
                <a:ea typeface="Arial"/>
                <a:cs typeface="Arial"/>
              </a:rPr>
              <a:t>Scan the ramp and confirm readiness</a:t>
            </a:r>
          </a:p>
        </p:txBody>
      </p:sp>
      <p:sp>
        <p:nvSpPr>
          <p:cNvPr id="10" name="">
            <a:extLst xmlns:a="http://schemas.openxmlformats.org/drawingml/2006/main">
              <a:ext uri="{FF2B5EF4-FFF2-40B4-BE49-F238E27FC236}">
                <a16:creationId xmlns:a16="http://schemas.microsoft.com/office/drawing/2014/main" id="{93BD55AA-42A7-4FB9-B2FF-D7A889C52BE4}"/>
              </a:ext>
            </a:extLst>
          </p:cNvPr>
          <p:cNvSpPr>
            <a:spLocks xmlns:a="http://schemas.openxmlformats.org/drawingml/2006/main" noGrp="1"/>
          </p:cNvSpPr>
          <p:nvPr/>
        </p:nvSpPr>
        <p:spPr>
          <a:xfrm xmlns:a="http://schemas.openxmlformats.org/drawingml/2006/main">
            <a:off x="2743200" y="2571750"/>
            <a:ext cx="6096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005DAA"/>
                </a:solidFill>
                <a:latin typeface="Arial"/>
                <a:ea typeface="Arial"/>
                <a:cs typeface="Arial"/>
              </a:defRPr>
            </a:pPr>
            <a:r>
              <a:rPr sz="1350" b="1">
                <a:solidFill>
                  <a:srgbClr val="005DAA"/>
                </a:solidFill>
                <a:latin typeface="Arial"/>
                <a:ea typeface="Arial"/>
                <a:cs typeface="Arial"/>
              </a:rPr>
              <a:t>02</a:t>
            </a:r>
          </a:p>
        </p:txBody>
      </p:sp>
      <p:sp>
        <p:nvSpPr>
          <p:cNvPr id="11" name="nav-connect">
            <a:hlinkClick xmlns:a="http://schemas.openxmlformats.org/drawingml/2006/main" xmlns:r="http://schemas.openxmlformats.org/officeDocument/2006/relationships" r:id="rId2" action="ppaction://hlinksldjump"/>
            <a:extLst xmlns:a="http://schemas.openxmlformats.org/drawingml/2006/main">
              <a:ext uri="{FF2B5EF4-FFF2-40B4-BE49-F238E27FC236}">
                <a16:creationId xmlns:a16="http://schemas.microsoft.com/office/drawing/2014/main" id="{5CD97486-D53D-4D8D-9E24-AF34C02C5563}"/>
              </a:ext>
            </a:extLst>
          </p:cNvPr>
          <p:cNvSpPr>
            <a:spLocks xmlns:a="http://schemas.openxmlformats.org/drawingml/2006/main" noGrp="1"/>
          </p:cNvSpPr>
          <p:nvPr/>
        </p:nvSpPr>
        <p:spPr>
          <a:xfrm xmlns:a="http://schemas.openxmlformats.org/drawingml/2006/main">
            <a:off x="2743200" y="3009900"/>
            <a:ext cx="1962150" cy="552450"/>
          </a:xfrm>
          <a:prstGeom xmlns:a="http://schemas.openxmlformats.org/drawingml/2006/main" prst="roundRect">
            <a:avLst>
              <a:gd name="adj" fmla="val 31034"/>
            </a:avLst>
          </a:prstGeom>
          <a:solidFill xmlns:a="http://schemas.openxmlformats.org/drawingml/2006/main">
            <a:srgbClr val="FFFFFF">
              <a:alpha val="8000"/>
            </a:srgbClr>
          </a:solidFill>
          <a:ln xmlns:a="http://schemas.openxmlformats.org/drawingml/2006/main" w="9525">
            <a:solidFill>
              <a:srgbClr val="FFFFFF">
                <a:alpha val="22000"/>
              </a:srgbClr>
            </a:solidFill>
            <a:prstDash val="solid"/>
          </a:ln>
        </p:spPr>
        <p:txBody>
          <a:bodyPr xmlns:a="http://schemas.openxmlformats.org/drawingml/2006/main" lIns="152400" tIns="0" rIns="152400" bIns="0" anchor="ctr">
            <a:normAutofit fontScale="100000"/>
          </a:bodyPr>
          <a:lstStyle xmlns:a="http://schemas.openxmlformats.org/drawingml/2006/main"/>
          <a:p xmlns:a="http://schemas.openxmlformats.org/drawingml/2006/main">
            <a:pPr algn="l">
              <a:defRPr sz="2250" b="1">
                <a:solidFill>
                  <a:srgbClr val="FFFFFF"/>
                </a:solidFill>
                <a:latin typeface="Arial"/>
                <a:ea typeface="Arial"/>
                <a:cs typeface="Arial"/>
              </a:defRPr>
            </a:pPr>
            <a:r>
              <a:rPr sz="2250" b="1">
                <a:solidFill>
                  <a:srgbClr val="FFFFFF"/>
                </a:solidFill>
                <a:latin typeface="Arial"/>
                <a:ea typeface="Arial"/>
                <a:cs typeface="Arial"/>
              </a:rPr>
              <a:t>Connect</a:t>
            </a:r>
          </a:p>
        </p:txBody>
      </p:sp>
      <p:sp>
        <p:nvSpPr>
          <p:cNvPr id="12" name="">
            <a:extLst xmlns:a="http://schemas.openxmlformats.org/drawingml/2006/main">
              <a:ext uri="{FF2B5EF4-FFF2-40B4-BE49-F238E27FC236}">
                <a16:creationId xmlns:a16="http://schemas.microsoft.com/office/drawing/2014/main" id="{A2F9A4B5-6840-4F22-B93F-6C447C891910}"/>
              </a:ext>
            </a:extLst>
          </p:cNvPr>
          <p:cNvSpPr>
            <a:spLocks xmlns:a="http://schemas.openxmlformats.org/drawingml/2006/main" noGrp="1"/>
          </p:cNvSpPr>
          <p:nvPr/>
        </p:nvSpPr>
        <p:spPr>
          <a:xfrm xmlns:a="http://schemas.openxmlformats.org/drawingml/2006/main">
            <a:off x="2743200" y="3790950"/>
            <a:ext cx="19621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FFFFFF">
                    <a:alpha val="72000"/>
                  </a:srgbClr>
                </a:solidFill>
                <a:latin typeface="Arial"/>
                <a:ea typeface="Arial"/>
                <a:cs typeface="Arial"/>
              </a:defRPr>
            </a:pPr>
            <a:r>
              <a:rPr sz="1350" b="0">
                <a:solidFill>
                  <a:srgbClr val="FFFFFF">
                    <a:alpha val="72000"/>
                  </a:srgbClr>
                </a:solidFill>
                <a:latin typeface="Arial"/>
                <a:ea typeface="Arial"/>
                <a:cs typeface="Arial"/>
              </a:rPr>
              <a:t>Bond, inspect, and connect deliberately</a:t>
            </a:r>
          </a:p>
        </p:txBody>
      </p:sp>
      <p:sp>
        <p:nvSpPr>
          <p:cNvPr id="13" name="">
            <a:extLst xmlns:a="http://schemas.openxmlformats.org/drawingml/2006/main">
              <a:ext uri="{FF2B5EF4-FFF2-40B4-BE49-F238E27FC236}">
                <a16:creationId xmlns:a16="http://schemas.microsoft.com/office/drawing/2014/main" id="{353FC9D1-F6B5-4FB5-9282-8887CF2D6A45}"/>
              </a:ext>
            </a:extLst>
          </p:cNvPr>
          <p:cNvSpPr>
            <a:spLocks xmlns:a="http://schemas.openxmlformats.org/drawingml/2006/main" noGrp="1"/>
          </p:cNvSpPr>
          <p:nvPr/>
        </p:nvSpPr>
        <p:spPr>
          <a:xfrm xmlns:a="http://schemas.openxmlformats.org/drawingml/2006/main">
            <a:off x="4972050" y="2571750"/>
            <a:ext cx="6096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6244BB"/>
                </a:solidFill>
                <a:latin typeface="Arial"/>
                <a:ea typeface="Arial"/>
                <a:cs typeface="Arial"/>
              </a:defRPr>
            </a:pPr>
            <a:r>
              <a:rPr sz="1350" b="1">
                <a:solidFill>
                  <a:srgbClr val="6244BB"/>
                </a:solidFill>
                <a:latin typeface="Arial"/>
                <a:ea typeface="Arial"/>
                <a:cs typeface="Arial"/>
              </a:rPr>
              <a:t>03</a:t>
            </a:r>
          </a:p>
        </p:txBody>
      </p:sp>
      <p:sp>
        <p:nvSpPr>
          <p:cNvPr id="14" name="nav-monitor">
            <a:hlinkClick xmlns:a="http://schemas.openxmlformats.org/drawingml/2006/main" xmlns:r="http://schemas.openxmlformats.org/officeDocument/2006/relationships" r:id="rId3" action="ppaction://hlinksldjump"/>
            <a:extLst xmlns:a="http://schemas.openxmlformats.org/drawingml/2006/main">
              <a:ext uri="{FF2B5EF4-FFF2-40B4-BE49-F238E27FC236}">
                <a16:creationId xmlns:a16="http://schemas.microsoft.com/office/drawing/2014/main" id="{16162005-391A-447D-B6BF-777039046C19}"/>
              </a:ext>
            </a:extLst>
          </p:cNvPr>
          <p:cNvSpPr>
            <a:spLocks xmlns:a="http://schemas.openxmlformats.org/drawingml/2006/main" noGrp="1"/>
          </p:cNvSpPr>
          <p:nvPr/>
        </p:nvSpPr>
        <p:spPr>
          <a:xfrm xmlns:a="http://schemas.openxmlformats.org/drawingml/2006/main">
            <a:off x="4972050" y="3009900"/>
            <a:ext cx="1962150" cy="552450"/>
          </a:xfrm>
          <a:prstGeom xmlns:a="http://schemas.openxmlformats.org/drawingml/2006/main" prst="roundRect">
            <a:avLst>
              <a:gd name="adj" fmla="val 31034"/>
            </a:avLst>
          </a:prstGeom>
          <a:solidFill xmlns:a="http://schemas.openxmlformats.org/drawingml/2006/main">
            <a:srgbClr val="FFFFFF">
              <a:alpha val="8000"/>
            </a:srgbClr>
          </a:solidFill>
          <a:ln xmlns:a="http://schemas.openxmlformats.org/drawingml/2006/main" w="9525">
            <a:solidFill>
              <a:srgbClr val="FFFFFF">
                <a:alpha val="22000"/>
              </a:srgbClr>
            </a:solidFill>
            <a:prstDash val="solid"/>
          </a:ln>
        </p:spPr>
        <p:txBody>
          <a:bodyPr xmlns:a="http://schemas.openxmlformats.org/drawingml/2006/main" lIns="152400" tIns="0" rIns="152400" bIns="0" anchor="ctr">
            <a:normAutofit fontScale="100000"/>
          </a:bodyPr>
          <a:lstStyle xmlns:a="http://schemas.openxmlformats.org/drawingml/2006/main"/>
          <a:p xmlns:a="http://schemas.openxmlformats.org/drawingml/2006/main">
            <a:pPr algn="l">
              <a:defRPr sz="2250" b="1">
                <a:solidFill>
                  <a:srgbClr val="FFFFFF"/>
                </a:solidFill>
                <a:latin typeface="Arial"/>
                <a:ea typeface="Arial"/>
                <a:cs typeface="Arial"/>
              </a:defRPr>
            </a:pPr>
            <a:r>
              <a:rPr sz="2250" b="1">
                <a:solidFill>
                  <a:srgbClr val="FFFFFF"/>
                </a:solidFill>
                <a:latin typeface="Arial"/>
                <a:ea typeface="Arial"/>
                <a:cs typeface="Arial"/>
              </a:rPr>
              <a:t>Monitor</a:t>
            </a:r>
          </a:p>
        </p:txBody>
      </p:sp>
      <p:sp>
        <p:nvSpPr>
          <p:cNvPr id="15" name="">
            <a:extLst xmlns:a="http://schemas.openxmlformats.org/drawingml/2006/main">
              <a:ext uri="{FF2B5EF4-FFF2-40B4-BE49-F238E27FC236}">
                <a16:creationId xmlns:a16="http://schemas.microsoft.com/office/drawing/2014/main" id="{86CB6BF8-8286-4BCC-AEE0-3A15253870D8}"/>
              </a:ext>
            </a:extLst>
          </p:cNvPr>
          <p:cNvSpPr>
            <a:spLocks xmlns:a="http://schemas.openxmlformats.org/drawingml/2006/main" noGrp="1"/>
          </p:cNvSpPr>
          <p:nvPr/>
        </p:nvSpPr>
        <p:spPr>
          <a:xfrm xmlns:a="http://schemas.openxmlformats.org/drawingml/2006/main">
            <a:off x="4972050" y="3790950"/>
            <a:ext cx="19621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FFFFFF">
                    <a:alpha val="72000"/>
                  </a:srgbClr>
                </a:solidFill>
                <a:latin typeface="Arial"/>
                <a:ea typeface="Arial"/>
                <a:cs typeface="Arial"/>
              </a:defRPr>
            </a:pPr>
            <a:r>
              <a:rPr sz="1350" b="0">
                <a:solidFill>
                  <a:srgbClr val="FFFFFF">
                    <a:alpha val="72000"/>
                  </a:srgbClr>
                </a:solidFill>
                <a:latin typeface="Arial"/>
                <a:ea typeface="Arial"/>
                <a:cs typeface="Arial"/>
              </a:rPr>
              <a:t>Keep control of the live fueling zone</a:t>
            </a:r>
          </a:p>
        </p:txBody>
      </p:sp>
      <p:sp>
        <p:nvSpPr>
          <p:cNvPr id="16" name="">
            <a:extLst xmlns:a="http://schemas.openxmlformats.org/drawingml/2006/main">
              <a:ext uri="{FF2B5EF4-FFF2-40B4-BE49-F238E27FC236}">
                <a16:creationId xmlns:a16="http://schemas.microsoft.com/office/drawing/2014/main" id="{7D7B6A6C-2D71-49D9-BB58-4297EED118A5}"/>
              </a:ext>
            </a:extLst>
          </p:cNvPr>
          <p:cNvSpPr>
            <a:spLocks xmlns:a="http://schemas.openxmlformats.org/drawingml/2006/main" noGrp="1"/>
          </p:cNvSpPr>
          <p:nvPr/>
        </p:nvSpPr>
        <p:spPr>
          <a:xfrm xmlns:a="http://schemas.openxmlformats.org/drawingml/2006/main">
            <a:off x="7200900" y="2571750"/>
            <a:ext cx="6096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FFB81C"/>
                </a:solidFill>
                <a:latin typeface="Arial"/>
                <a:ea typeface="Arial"/>
                <a:cs typeface="Arial"/>
              </a:defRPr>
            </a:pPr>
            <a:r>
              <a:rPr sz="1350" b="1">
                <a:solidFill>
                  <a:srgbClr val="FFB81C"/>
                </a:solidFill>
                <a:latin typeface="Arial"/>
                <a:ea typeface="Arial"/>
                <a:cs typeface="Arial"/>
              </a:rPr>
              <a:t>04</a:t>
            </a:r>
          </a:p>
        </p:txBody>
      </p:sp>
      <p:sp>
        <p:nvSpPr>
          <p:cNvPr id="17" name="nav-stop">
            <a:hlinkClick xmlns:a="http://schemas.openxmlformats.org/drawingml/2006/main" xmlns:r="http://schemas.openxmlformats.org/officeDocument/2006/relationships" r:id="rId4" action="ppaction://hlinksldjump"/>
            <a:extLst xmlns:a="http://schemas.openxmlformats.org/drawingml/2006/main">
              <a:ext uri="{FF2B5EF4-FFF2-40B4-BE49-F238E27FC236}">
                <a16:creationId xmlns:a16="http://schemas.microsoft.com/office/drawing/2014/main" id="{748BDB9A-A093-4C0F-9176-0B49FB4A9539}"/>
              </a:ext>
            </a:extLst>
          </p:cNvPr>
          <p:cNvSpPr>
            <a:spLocks xmlns:a="http://schemas.openxmlformats.org/drawingml/2006/main" noGrp="1"/>
          </p:cNvSpPr>
          <p:nvPr/>
        </p:nvSpPr>
        <p:spPr>
          <a:xfrm xmlns:a="http://schemas.openxmlformats.org/drawingml/2006/main">
            <a:off x="7200900" y="3009900"/>
            <a:ext cx="1962150" cy="552450"/>
          </a:xfrm>
          <a:prstGeom xmlns:a="http://schemas.openxmlformats.org/drawingml/2006/main" prst="roundRect">
            <a:avLst>
              <a:gd name="adj" fmla="val 31034"/>
            </a:avLst>
          </a:prstGeom>
          <a:solidFill xmlns:a="http://schemas.openxmlformats.org/drawingml/2006/main">
            <a:srgbClr val="FFFFFF">
              <a:alpha val="8000"/>
            </a:srgbClr>
          </a:solidFill>
          <a:ln xmlns:a="http://schemas.openxmlformats.org/drawingml/2006/main" w="9525">
            <a:solidFill>
              <a:srgbClr val="FFFFFF">
                <a:alpha val="22000"/>
              </a:srgbClr>
            </a:solidFill>
            <a:prstDash val="solid"/>
          </a:ln>
        </p:spPr>
        <p:txBody>
          <a:bodyPr xmlns:a="http://schemas.openxmlformats.org/drawingml/2006/main" lIns="152400" tIns="0" rIns="152400" bIns="0" anchor="ctr">
            <a:normAutofit fontScale="100000"/>
          </a:bodyPr>
          <a:lstStyle xmlns:a="http://schemas.openxmlformats.org/drawingml/2006/main"/>
          <a:p xmlns:a="http://schemas.openxmlformats.org/drawingml/2006/main">
            <a:pPr algn="l">
              <a:defRPr sz="2250" b="1">
                <a:solidFill>
                  <a:srgbClr val="FFFFFF"/>
                </a:solidFill>
                <a:latin typeface="Arial"/>
                <a:ea typeface="Arial"/>
                <a:cs typeface="Arial"/>
              </a:defRPr>
            </a:pPr>
            <a:r>
              <a:rPr sz="2250" b="1">
                <a:solidFill>
                  <a:srgbClr val="FFFFFF"/>
                </a:solidFill>
                <a:latin typeface="Arial"/>
                <a:ea typeface="Arial"/>
                <a:cs typeface="Arial"/>
              </a:rPr>
              <a:t>Stop</a:t>
            </a:r>
          </a:p>
        </p:txBody>
      </p:sp>
      <p:sp>
        <p:nvSpPr>
          <p:cNvPr id="18" name="">
            <a:extLst xmlns:a="http://schemas.openxmlformats.org/drawingml/2006/main">
              <a:ext uri="{FF2B5EF4-FFF2-40B4-BE49-F238E27FC236}">
                <a16:creationId xmlns:a16="http://schemas.microsoft.com/office/drawing/2014/main" id="{8447F41A-563D-47AC-AB95-4A24FE1F2159}"/>
              </a:ext>
            </a:extLst>
          </p:cNvPr>
          <p:cNvSpPr>
            <a:spLocks xmlns:a="http://schemas.openxmlformats.org/drawingml/2006/main" noGrp="1"/>
          </p:cNvSpPr>
          <p:nvPr/>
        </p:nvSpPr>
        <p:spPr>
          <a:xfrm xmlns:a="http://schemas.openxmlformats.org/drawingml/2006/main">
            <a:off x="7200900" y="3790950"/>
            <a:ext cx="19621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FFFFFF">
                    <a:alpha val="72000"/>
                  </a:srgbClr>
                </a:solidFill>
                <a:latin typeface="Arial"/>
                <a:ea typeface="Arial"/>
                <a:cs typeface="Arial"/>
              </a:defRPr>
            </a:pPr>
            <a:r>
              <a:rPr sz="1350" b="0">
                <a:solidFill>
                  <a:srgbClr val="FFFFFF">
                    <a:alpha val="72000"/>
                  </a:srgbClr>
                </a:solidFill>
                <a:latin typeface="Arial"/>
                <a:ea typeface="Arial"/>
                <a:cs typeface="Arial"/>
              </a:rPr>
              <a:t>Recognize conditions that require a pause</a:t>
            </a:r>
          </a:p>
        </p:txBody>
      </p:sp>
      <p:sp>
        <p:nvSpPr>
          <p:cNvPr id="19" name="">
            <a:extLst xmlns:a="http://schemas.openxmlformats.org/drawingml/2006/main">
              <a:ext uri="{FF2B5EF4-FFF2-40B4-BE49-F238E27FC236}">
                <a16:creationId xmlns:a16="http://schemas.microsoft.com/office/drawing/2014/main" id="{24574AA0-2D68-43EC-B73B-52255DBC31EF}"/>
              </a:ext>
            </a:extLst>
          </p:cNvPr>
          <p:cNvSpPr>
            <a:spLocks xmlns:a="http://schemas.openxmlformats.org/drawingml/2006/main" noGrp="1"/>
          </p:cNvSpPr>
          <p:nvPr/>
        </p:nvSpPr>
        <p:spPr>
          <a:xfrm xmlns:a="http://schemas.openxmlformats.org/drawingml/2006/main">
            <a:off x="9429750" y="2571750"/>
            <a:ext cx="6096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1">
                <a:solidFill>
                  <a:srgbClr val="C83E3E"/>
                </a:solidFill>
                <a:latin typeface="Arial"/>
                <a:ea typeface="Arial"/>
                <a:cs typeface="Arial"/>
              </a:defRPr>
            </a:pPr>
            <a:r>
              <a:rPr sz="1350" b="1">
                <a:solidFill>
                  <a:srgbClr val="C83E3E"/>
                </a:solidFill>
                <a:latin typeface="Arial"/>
                <a:ea typeface="Arial"/>
                <a:cs typeface="Arial"/>
              </a:rPr>
              <a:t>05</a:t>
            </a:r>
          </a:p>
        </p:txBody>
      </p:sp>
      <p:sp>
        <p:nvSpPr>
          <p:cNvPr id="20" name="nav-respond">
            <a:hlinkClick xmlns:a="http://schemas.openxmlformats.org/drawingml/2006/main" xmlns:r="http://schemas.openxmlformats.org/officeDocument/2006/relationships" r:id="rId5" action="ppaction://hlinksldjump"/>
            <a:extLst xmlns:a="http://schemas.openxmlformats.org/drawingml/2006/main">
              <a:ext uri="{FF2B5EF4-FFF2-40B4-BE49-F238E27FC236}">
                <a16:creationId xmlns:a16="http://schemas.microsoft.com/office/drawing/2014/main" id="{D09CD52E-03D5-412B-AB8D-0DF62C3F1028}"/>
              </a:ext>
            </a:extLst>
          </p:cNvPr>
          <p:cNvSpPr>
            <a:spLocks xmlns:a="http://schemas.openxmlformats.org/drawingml/2006/main" noGrp="1"/>
          </p:cNvSpPr>
          <p:nvPr/>
        </p:nvSpPr>
        <p:spPr>
          <a:xfrm xmlns:a="http://schemas.openxmlformats.org/drawingml/2006/main">
            <a:off x="9429750" y="3009900"/>
            <a:ext cx="1962150" cy="552450"/>
          </a:xfrm>
          <a:prstGeom xmlns:a="http://schemas.openxmlformats.org/drawingml/2006/main" prst="roundRect">
            <a:avLst>
              <a:gd name="adj" fmla="val 31034"/>
            </a:avLst>
          </a:prstGeom>
          <a:solidFill xmlns:a="http://schemas.openxmlformats.org/drawingml/2006/main">
            <a:srgbClr val="FFFFFF">
              <a:alpha val="8000"/>
            </a:srgbClr>
          </a:solidFill>
          <a:ln xmlns:a="http://schemas.openxmlformats.org/drawingml/2006/main" w="9525">
            <a:solidFill>
              <a:srgbClr val="FFFFFF">
                <a:alpha val="22000"/>
              </a:srgbClr>
            </a:solidFill>
            <a:prstDash val="solid"/>
          </a:ln>
        </p:spPr>
        <p:txBody>
          <a:bodyPr xmlns:a="http://schemas.openxmlformats.org/drawingml/2006/main" lIns="152400" tIns="0" rIns="152400" bIns="0" anchor="ctr">
            <a:normAutofit fontScale="100000"/>
          </a:bodyPr>
          <a:lstStyle xmlns:a="http://schemas.openxmlformats.org/drawingml/2006/main"/>
          <a:p xmlns:a="http://schemas.openxmlformats.org/drawingml/2006/main">
            <a:pPr algn="l">
              <a:defRPr sz="2250" b="1">
                <a:solidFill>
                  <a:srgbClr val="FFFFFF"/>
                </a:solidFill>
                <a:latin typeface="Arial"/>
                <a:ea typeface="Arial"/>
                <a:cs typeface="Arial"/>
              </a:defRPr>
            </a:pPr>
            <a:r>
              <a:rPr sz="2250" b="1">
                <a:solidFill>
                  <a:srgbClr val="FFFFFF"/>
                </a:solidFill>
                <a:latin typeface="Arial"/>
                <a:ea typeface="Arial"/>
                <a:cs typeface="Arial"/>
              </a:rPr>
              <a:t>Respond</a:t>
            </a:r>
          </a:p>
        </p:txBody>
      </p:sp>
      <p:sp>
        <p:nvSpPr>
          <p:cNvPr id="21" name="">
            <a:extLst xmlns:a="http://schemas.openxmlformats.org/drawingml/2006/main">
              <a:ext uri="{FF2B5EF4-FFF2-40B4-BE49-F238E27FC236}">
                <a16:creationId xmlns:a16="http://schemas.microsoft.com/office/drawing/2014/main" id="{DFA8FA61-D019-4585-884A-BFB3A76494D7}"/>
              </a:ext>
            </a:extLst>
          </p:cNvPr>
          <p:cNvSpPr>
            <a:spLocks xmlns:a="http://schemas.openxmlformats.org/drawingml/2006/main" noGrp="1"/>
          </p:cNvSpPr>
          <p:nvPr/>
        </p:nvSpPr>
        <p:spPr>
          <a:xfrm xmlns:a="http://schemas.openxmlformats.org/drawingml/2006/main">
            <a:off x="9429750" y="3790950"/>
            <a:ext cx="196215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FFFFFF">
                    <a:alpha val="72000"/>
                  </a:srgbClr>
                </a:solidFill>
                <a:latin typeface="Arial"/>
                <a:ea typeface="Arial"/>
                <a:cs typeface="Arial"/>
              </a:defRPr>
            </a:pPr>
            <a:r>
              <a:rPr sz="1350" b="0">
                <a:solidFill>
                  <a:srgbClr val="FFFFFF">
                    <a:alpha val="72000"/>
                  </a:srgbClr>
                </a:solidFill>
                <a:latin typeface="Arial"/>
                <a:ea typeface="Arial"/>
                <a:cs typeface="Arial"/>
              </a:rPr>
              <a:t>Stop the source, protect people, and notify</a:t>
            </a:r>
          </a:p>
        </p:txBody>
      </p:sp>
      <p:sp>
        <p:nvSpPr>
          <p:cNvPr id="22" name="">
            <a:extLst xmlns:a="http://schemas.openxmlformats.org/drawingml/2006/main">
              <a:ext uri="{FF2B5EF4-FFF2-40B4-BE49-F238E27FC236}">
                <a16:creationId xmlns:a16="http://schemas.microsoft.com/office/drawing/2014/main" id="{28CC9377-6A1B-4AED-B0FF-55AC5778F424}"/>
              </a:ext>
            </a:extLst>
          </p:cNvPr>
          <p:cNvSpPr>
            <a:spLocks xmlns:a="http://schemas.openxmlformats.org/drawingml/2006/main" noGrp="1"/>
          </p:cNvSpPr>
          <p:nvPr/>
        </p:nvSpPr>
        <p:spPr>
          <a:xfrm xmlns:a="http://schemas.openxmlformats.org/drawingml/2006/main">
            <a:off x="514350" y="5429250"/>
            <a:ext cx="79057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175" b="1">
                <a:solidFill>
                  <a:srgbClr val="FFFFFF"/>
                </a:solidFill>
                <a:latin typeface="Arial"/>
                <a:ea typeface="Arial"/>
                <a:cs typeface="Arial"/>
              </a:defRPr>
            </a:pPr>
            <a:r>
              <a:rPr sz="2175" b="1">
                <a:solidFill>
                  <a:srgbClr val="FFFFFF"/>
                </a:solidFill>
                <a:latin typeface="Arial"/>
                <a:ea typeface="Arial"/>
                <a:cs typeface="Arial"/>
              </a:rPr>
              <a:t>The sequence repeats on every aircraft, every shift.</a:t>
            </a:r>
          </a:p>
        </p:txBody>
      </p:sp>
      <p:sp>
        <p:nvSpPr>
          <p:cNvPr id="23" name="">
            <a:extLst xmlns:a="http://schemas.openxmlformats.org/drawingml/2006/main">
              <a:ext uri="{FF2B5EF4-FFF2-40B4-BE49-F238E27FC236}">
                <a16:creationId xmlns:a16="http://schemas.microsoft.com/office/drawing/2014/main" id="{C6C4043A-03E6-4895-A548-311FDBCA86A1}"/>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FFFFFF">
                    <a:alpha val="72000"/>
                  </a:srgbClr>
                </a:solidFill>
                <a:latin typeface="Arial"/>
                <a:ea typeface="Arial"/>
                <a:cs typeface="Arial"/>
              </a:defRPr>
            </a:pPr>
            <a:r>
              <a:rPr sz="825" b="0">
                <a:solidFill>
                  <a:srgbClr val="FFFFFF">
                    <a:alpha val="72000"/>
                  </a:srgbClr>
                </a:solidFill>
                <a:latin typeface="Arial"/>
                <a:ea typeface="Arial"/>
                <a:cs typeface="Arial"/>
              </a:rPr>
              <a:t>Independent portfolio concept. Not affiliated with United Airlines.</a:t>
            </a:r>
          </a:p>
        </p:txBody>
      </p:sp>
      <p:sp>
        <p:nvSpPr>
          <p:cNvPr id="24" name="">
            <a:extLst xmlns:a="http://schemas.openxmlformats.org/drawingml/2006/main">
              <a:ext uri="{FF2B5EF4-FFF2-40B4-BE49-F238E27FC236}">
                <a16:creationId xmlns:a16="http://schemas.microsoft.com/office/drawing/2014/main" id="{8066CAEB-BC43-4C2F-A8E3-03981EF5A372}"/>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FFFFFF">
                    <a:alpha val="72000"/>
                  </a:srgbClr>
                </a:solidFill>
                <a:latin typeface="Arial"/>
                <a:ea typeface="Arial"/>
                <a:cs typeface="Arial"/>
              </a:defRPr>
            </a:pPr>
            <a:r>
              <a:rPr sz="900" b="1">
                <a:solidFill>
                  <a:srgbClr val="FFFFFF">
                    <a:alpha val="72000"/>
                  </a:srgbClr>
                </a:solidFill>
                <a:latin typeface="Arial"/>
                <a:ea typeface="Arial"/>
                <a:cs typeface="Arial"/>
              </a:rPr>
              <a:t>03</a:t>
            </a:r>
          </a:p>
        </p:txBody>
      </p:sp>
    </p:spTree>
    <p:transition spd="fast">
      <p:push dir="l"/>
    </p:transition>
    <p:extLst>
      <p:ext uri="{BB962C8B-B14F-4D97-AF65-F5344CB8AC3E}">
        <p14:creationId xmlns:p14="http://schemas.microsoft.com/office/powerpoint/2010/main" val="1979989171"/>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6c79ad9c8b5d40f8"/>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FB92963A-BE3D-487D-9E04-2BCCDCE6C4CB}"/>
              </a:ext>
            </a:extLst>
          </p:cNvPr>
          <p:cNvSpPr>
            <a:spLocks xmlns:a="http://schemas.openxmlformats.org/drawingml/2006/main" noGrp="1"/>
          </p:cNvSpPr>
          <p:nvPr/>
        </p:nvSpPr>
        <p:spPr>
          <a:xfrm xmlns:a="http://schemas.openxmlformats.org/drawingml/2006/main">
            <a:off x="0" y="0"/>
            <a:ext cx="12192000" cy="1619250"/>
          </a:xfrm>
          <a:prstGeom xmlns:a="http://schemas.openxmlformats.org/drawingml/2006/main" prst="rect">
            <a:avLst/>
          </a:prstGeom>
          <a:gradFill xmlns:a="http://schemas.openxmlformats.org/drawingml/2006/main">
            <a:gsLst>
              <a:gs pos="0">
                <a:srgbClr val="002244">
                  <a:alpha val="94000"/>
                </a:srgbClr>
              </a:gs>
              <a:gs pos="72000">
                <a:srgbClr val="002244">
                  <a:alpha val="68000"/>
                </a:srgbClr>
              </a:gs>
              <a:gs pos="100000">
                <a:srgbClr val="002244">
                  <a:alpha val="0"/>
                </a:srgbClr>
              </a:gs>
            </a:gsLst>
            <a:lin ang="10800000"/>
          </a:gradFill>
          <a:ln xmlns:a="http://schemas.openxmlformats.org/drawingml/2006/main" w="0">
            <a:noFill/>
            <a:prstDash val="solid"/>
          </a:ln>
        </p:spPr>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bbffd33532234983"/>
          <a:srcRect xmlns:a="http://schemas.openxmlformats.org/drawingml/2006/main" l="0" t="0" r="0" b="0"/>
          <a:stretch xmlns:a="http://schemas.openxmlformats.org/drawingml/2006/main">
            <a:fillRect l="0" t="0" r="0" b="0"/>
          </a:stretch>
        </p:blipFill>
        <p:spPr>
          <a:xfrm xmlns:a="http://schemas.openxmlformats.org/drawingml/2006/main">
            <a:off x="457200" y="304800"/>
            <a:ext cx="342900" cy="342900"/>
          </a:xfrm>
          <a:prstGeom xmlns:a="http://schemas.openxmlformats.org/drawingml/2006/main" prst="rect">
            <a:avLst/>
          </a:prstGeom>
        </p:spPr>
      </p:pic>
      <p:sp>
        <p:nvSpPr>
          <p:cNvPr id="4" name="">
            <a:extLst xmlns:a="http://schemas.openxmlformats.org/drawingml/2006/main">
              <a:ext uri="{FF2B5EF4-FFF2-40B4-BE49-F238E27FC236}">
                <a16:creationId xmlns:a16="http://schemas.microsoft.com/office/drawing/2014/main" id="{384FD0B4-C979-4C94-B3A5-20CCEE68CBBE}"/>
              </a:ext>
            </a:extLst>
          </p:cNvPr>
          <p:cNvSpPr>
            <a:spLocks xmlns:a="http://schemas.openxmlformats.org/drawingml/2006/main" noGrp="1"/>
          </p:cNvSpPr>
          <p:nvPr/>
        </p:nvSpPr>
        <p:spPr>
          <a:xfrm xmlns:a="http://schemas.openxmlformats.org/drawingml/2006/main">
            <a:off x="971550" y="285750"/>
            <a:ext cx="74295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450" b="1">
                <a:solidFill>
                  <a:srgbClr val="FFFFFF"/>
                </a:solidFill>
                <a:latin typeface="Arial"/>
                <a:ea typeface="Arial"/>
                <a:cs typeface="Arial"/>
              </a:defRPr>
            </a:pPr>
            <a:r>
              <a:rPr sz="3450" b="1">
                <a:solidFill>
                  <a:srgbClr val="FFFFFF"/>
                </a:solidFill>
                <a:latin typeface="Arial"/>
                <a:ea typeface="Arial"/>
                <a:cs typeface="Arial"/>
              </a:rPr>
              <a:t>Scan the ramp before fuel flow</a:t>
            </a:r>
          </a:p>
        </p:txBody>
      </p:sp>
      <p:sp>
        <p:nvSpPr>
          <p:cNvPr id="5" name="">
            <a:extLst xmlns:a="http://schemas.openxmlformats.org/drawingml/2006/main">
              <a:ext uri="{FF2B5EF4-FFF2-40B4-BE49-F238E27FC236}">
                <a16:creationId xmlns:a16="http://schemas.microsoft.com/office/drawing/2014/main" id="{8591BBB1-EA4D-4E8D-A161-75FB960954A5}"/>
              </a:ext>
            </a:extLst>
          </p:cNvPr>
          <p:cNvSpPr>
            <a:spLocks xmlns:a="http://schemas.openxmlformats.org/drawingml/2006/main" noGrp="1"/>
          </p:cNvSpPr>
          <p:nvPr/>
        </p:nvSpPr>
        <p:spPr>
          <a:xfrm xmlns:a="http://schemas.openxmlformats.org/drawingml/2006/main">
            <a:off x="971550" y="942975"/>
            <a:ext cx="6096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650" b="0">
                <a:solidFill>
                  <a:srgbClr val="FFFFFF">
                    <a:alpha val="84000"/>
                  </a:srgbClr>
                </a:solidFill>
                <a:latin typeface="Arial"/>
                <a:ea typeface="Arial"/>
                <a:cs typeface="Arial"/>
              </a:defRPr>
            </a:pPr>
            <a:r>
              <a:rPr sz="1650" b="0">
                <a:solidFill>
                  <a:srgbClr val="FFFFFF">
                    <a:alpha val="84000"/>
                  </a:srgbClr>
                </a:solidFill>
                <a:latin typeface="Arial"/>
                <a:ea typeface="Arial"/>
                <a:cs typeface="Arial"/>
              </a:rPr>
              <a:t>Find four conditions that call for a pause.</a:t>
            </a:r>
          </a:p>
        </p:txBody>
      </p:sp>
      <p:sp>
        <p:nvSpPr>
          <p:cNvPr id="6" name="hotspot-1">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79654150-7A87-4460-B4D3-7C18EE8FE353}"/>
              </a:ext>
            </a:extLst>
          </p:cNvPr>
          <p:cNvSpPr>
            <a:spLocks xmlns:a="http://schemas.openxmlformats.org/drawingml/2006/main" noGrp="1"/>
          </p:cNvSpPr>
          <p:nvPr/>
        </p:nvSpPr>
        <p:spPr>
          <a:xfrm xmlns:a="http://schemas.openxmlformats.org/drawingml/2006/main">
            <a:off x="4057650" y="4476750"/>
            <a:ext cx="533400" cy="533400"/>
          </a:xfrm>
          <a:prstGeom xmlns:a="http://schemas.openxmlformats.org/drawingml/2006/main" prst="roundRect">
            <a:avLst>
              <a:gd name="adj" fmla="val 50000"/>
            </a:avLst>
          </a:prstGeom>
          <a:solidFill xmlns:a="http://schemas.openxmlformats.org/drawingml/2006/main">
            <a:srgbClr val="FFFFFF">
              <a:alpha val="90000"/>
            </a:srgbClr>
          </a:solidFill>
          <a:ln xmlns:a="http://schemas.openxmlformats.org/drawingml/2006/main" w="38100">
            <a:solidFill>
              <a:srgbClr val="00A9E0"/>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2025" b="1">
                <a:solidFill>
                  <a:srgbClr val="002244"/>
                </a:solidFill>
                <a:latin typeface="Arial"/>
                <a:ea typeface="Arial"/>
                <a:cs typeface="Arial"/>
              </a:defRPr>
            </a:pPr>
            <a:r>
              <a:rPr sz="2025" b="1">
                <a:solidFill>
                  <a:srgbClr val="002244"/>
                </a:solidFill>
                <a:latin typeface="Arial"/>
                <a:ea typeface="Arial"/>
                <a:cs typeface="Arial"/>
              </a:rPr>
              <a:t>?</a:t>
            </a:r>
          </a:p>
        </p:txBody>
      </p:sp>
      <p:sp>
        <p:nvSpPr>
          <p:cNvPr id="7" name="hotspot-2">
            <a:hlinkClick xmlns:a="http://schemas.openxmlformats.org/drawingml/2006/main" xmlns:r="http://schemas.openxmlformats.org/officeDocument/2006/relationships" r:id="rId2" action="ppaction://hlinksldjump"/>
            <a:extLst xmlns:a="http://schemas.openxmlformats.org/drawingml/2006/main">
              <a:ext uri="{FF2B5EF4-FFF2-40B4-BE49-F238E27FC236}">
                <a16:creationId xmlns:a16="http://schemas.microsoft.com/office/drawing/2014/main" id="{3760A378-C370-4A18-A5D3-76C30F060DB1}"/>
              </a:ext>
            </a:extLst>
          </p:cNvPr>
          <p:cNvSpPr>
            <a:spLocks xmlns:a="http://schemas.openxmlformats.org/drawingml/2006/main" noGrp="1"/>
          </p:cNvSpPr>
          <p:nvPr/>
        </p:nvSpPr>
        <p:spPr>
          <a:xfrm xmlns:a="http://schemas.openxmlformats.org/drawingml/2006/main">
            <a:off x="3667125" y="3638550"/>
            <a:ext cx="533400" cy="533400"/>
          </a:xfrm>
          <a:prstGeom xmlns:a="http://schemas.openxmlformats.org/drawingml/2006/main" prst="roundRect">
            <a:avLst>
              <a:gd name="adj" fmla="val 50000"/>
            </a:avLst>
          </a:prstGeom>
          <a:solidFill xmlns:a="http://schemas.openxmlformats.org/drawingml/2006/main">
            <a:srgbClr val="FFFFFF">
              <a:alpha val="90000"/>
            </a:srgbClr>
          </a:solidFill>
          <a:ln xmlns:a="http://schemas.openxmlformats.org/drawingml/2006/main" w="38100">
            <a:solidFill>
              <a:srgbClr val="00A9E0"/>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2025" b="1">
                <a:solidFill>
                  <a:srgbClr val="002244"/>
                </a:solidFill>
                <a:latin typeface="Arial"/>
                <a:ea typeface="Arial"/>
                <a:cs typeface="Arial"/>
              </a:defRPr>
            </a:pPr>
            <a:r>
              <a:rPr sz="2025" b="1">
                <a:solidFill>
                  <a:srgbClr val="002244"/>
                </a:solidFill>
                <a:latin typeface="Arial"/>
                <a:ea typeface="Arial"/>
                <a:cs typeface="Arial"/>
              </a:rPr>
              <a:t>?</a:t>
            </a:r>
          </a:p>
        </p:txBody>
      </p:sp>
      <p:sp>
        <p:nvSpPr>
          <p:cNvPr id="8" name="hotspot-3">
            <a:hlinkClick xmlns:a="http://schemas.openxmlformats.org/drawingml/2006/main" xmlns:r="http://schemas.openxmlformats.org/officeDocument/2006/relationships" r:id="rId3" action="ppaction://hlinksldjump"/>
            <a:extLst xmlns:a="http://schemas.openxmlformats.org/drawingml/2006/main">
              <a:ext uri="{FF2B5EF4-FFF2-40B4-BE49-F238E27FC236}">
                <a16:creationId xmlns:a16="http://schemas.microsoft.com/office/drawing/2014/main" id="{FE453F25-D308-44C9-91C9-9170B77B0EC8}"/>
              </a:ext>
            </a:extLst>
          </p:cNvPr>
          <p:cNvSpPr>
            <a:spLocks xmlns:a="http://schemas.openxmlformats.org/drawingml/2006/main" noGrp="1"/>
          </p:cNvSpPr>
          <p:nvPr/>
        </p:nvSpPr>
        <p:spPr>
          <a:xfrm xmlns:a="http://schemas.openxmlformats.org/drawingml/2006/main">
            <a:off x="8477250" y="4762500"/>
            <a:ext cx="533400" cy="533400"/>
          </a:xfrm>
          <a:prstGeom xmlns:a="http://schemas.openxmlformats.org/drawingml/2006/main" prst="roundRect">
            <a:avLst>
              <a:gd name="adj" fmla="val 50000"/>
            </a:avLst>
          </a:prstGeom>
          <a:solidFill xmlns:a="http://schemas.openxmlformats.org/drawingml/2006/main">
            <a:srgbClr val="FFFFFF">
              <a:alpha val="90000"/>
            </a:srgbClr>
          </a:solidFill>
          <a:ln xmlns:a="http://schemas.openxmlformats.org/drawingml/2006/main" w="38100">
            <a:solidFill>
              <a:srgbClr val="00A9E0"/>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2025" b="1">
                <a:solidFill>
                  <a:srgbClr val="002244"/>
                </a:solidFill>
                <a:latin typeface="Arial"/>
                <a:ea typeface="Arial"/>
                <a:cs typeface="Arial"/>
              </a:defRPr>
            </a:pPr>
            <a:r>
              <a:rPr sz="2025" b="1">
                <a:solidFill>
                  <a:srgbClr val="002244"/>
                </a:solidFill>
                <a:latin typeface="Arial"/>
                <a:ea typeface="Arial"/>
                <a:cs typeface="Arial"/>
              </a:rPr>
              <a:t>?</a:t>
            </a:r>
          </a:p>
        </p:txBody>
      </p:sp>
      <p:sp>
        <p:nvSpPr>
          <p:cNvPr id="9" name="hotspot-4">
            <a:hlinkClick xmlns:a="http://schemas.openxmlformats.org/drawingml/2006/main" xmlns:r="http://schemas.openxmlformats.org/officeDocument/2006/relationships" r:id="rId4" action="ppaction://hlinksldjump"/>
            <a:extLst xmlns:a="http://schemas.openxmlformats.org/drawingml/2006/main">
              <a:ext uri="{FF2B5EF4-FFF2-40B4-BE49-F238E27FC236}">
                <a16:creationId xmlns:a16="http://schemas.microsoft.com/office/drawing/2014/main" id="{4A97B2BE-D4B1-4896-B866-5A71BD684C1A}"/>
              </a:ext>
            </a:extLst>
          </p:cNvPr>
          <p:cNvSpPr>
            <a:spLocks xmlns:a="http://schemas.openxmlformats.org/drawingml/2006/main" noGrp="1"/>
          </p:cNvSpPr>
          <p:nvPr/>
        </p:nvSpPr>
        <p:spPr>
          <a:xfrm xmlns:a="http://schemas.openxmlformats.org/drawingml/2006/main">
            <a:off x="7448550" y="4933950"/>
            <a:ext cx="533400" cy="533400"/>
          </a:xfrm>
          <a:prstGeom xmlns:a="http://schemas.openxmlformats.org/drawingml/2006/main" prst="roundRect">
            <a:avLst>
              <a:gd name="adj" fmla="val 50000"/>
            </a:avLst>
          </a:prstGeom>
          <a:solidFill xmlns:a="http://schemas.openxmlformats.org/drawingml/2006/main">
            <a:srgbClr val="FFFFFF">
              <a:alpha val="90000"/>
            </a:srgbClr>
          </a:solidFill>
          <a:ln xmlns:a="http://schemas.openxmlformats.org/drawingml/2006/main" w="38100">
            <a:solidFill>
              <a:srgbClr val="00A9E0"/>
            </a:solid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2025" b="1">
                <a:solidFill>
                  <a:srgbClr val="002244"/>
                </a:solidFill>
                <a:latin typeface="Arial"/>
                <a:ea typeface="Arial"/>
                <a:cs typeface="Arial"/>
              </a:defRPr>
            </a:pPr>
            <a:r>
              <a:rPr sz="2025" b="1">
                <a:solidFill>
                  <a:srgbClr val="002244"/>
                </a:solidFill>
                <a:latin typeface="Arial"/>
                <a:ea typeface="Arial"/>
                <a:cs typeface="Arial"/>
              </a:rPr>
              <a:t>?</a:t>
            </a:r>
          </a:p>
        </p:txBody>
      </p:sp>
      <p:sp>
        <p:nvSpPr>
          <p:cNvPr id="10" name="show-answer">
            <a:hlinkClick xmlns:a="http://schemas.openxmlformats.org/drawingml/2006/main" xmlns:r="http://schemas.openxmlformats.org/officeDocument/2006/relationships" r:id="rId5" action="ppaction://hlinksldjump"/>
            <a:extLst xmlns:a="http://schemas.openxmlformats.org/drawingml/2006/main">
              <a:ext uri="{FF2B5EF4-FFF2-40B4-BE49-F238E27FC236}">
                <a16:creationId xmlns:a16="http://schemas.microsoft.com/office/drawing/2014/main" id="{6233F483-B232-4DEA-918D-4EB562DCA082}"/>
              </a:ext>
            </a:extLst>
          </p:cNvPr>
          <p:cNvSpPr>
            <a:spLocks xmlns:a="http://schemas.openxmlformats.org/drawingml/2006/main" noGrp="1"/>
          </p:cNvSpPr>
          <p:nvPr/>
        </p:nvSpPr>
        <p:spPr>
          <a:xfrm xmlns:a="http://schemas.openxmlformats.org/drawingml/2006/main">
            <a:off x="590550" y="5753100"/>
            <a:ext cx="2381250" cy="495300"/>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REVEAL ALL FOUR</a:t>
            </a:r>
          </a:p>
        </p:txBody>
      </p:sp>
      <p:sp>
        <p:nvSpPr>
          <p:cNvPr id="11" name="">
            <a:extLst xmlns:a="http://schemas.openxmlformats.org/drawingml/2006/main">
              <a:ext uri="{FF2B5EF4-FFF2-40B4-BE49-F238E27FC236}">
                <a16:creationId xmlns:a16="http://schemas.microsoft.com/office/drawing/2014/main" id="{967C3E4B-8A18-4A89-BCDD-8858A338D4B4}"/>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FFFFFF">
                    <a:alpha val="72000"/>
                  </a:srgbClr>
                </a:solidFill>
                <a:latin typeface="Arial"/>
                <a:ea typeface="Arial"/>
                <a:cs typeface="Arial"/>
              </a:defRPr>
            </a:pPr>
            <a:r>
              <a:rPr sz="825" b="0">
                <a:solidFill>
                  <a:srgbClr val="FFFFFF">
                    <a:alpha val="72000"/>
                  </a:srgbClr>
                </a:solidFill>
                <a:latin typeface="Arial"/>
                <a:ea typeface="Arial"/>
                <a:cs typeface="Arial"/>
              </a:rPr>
              <a:t>Independent portfolio concept. Not affiliated with United Airlines.</a:t>
            </a:r>
          </a:p>
        </p:txBody>
      </p:sp>
      <p:sp>
        <p:nvSpPr>
          <p:cNvPr id="12" name="map-4">
            <a:hlinkClick xmlns:a="http://schemas.openxmlformats.org/drawingml/2006/main" xmlns:r="http://schemas.openxmlformats.org/officeDocument/2006/relationships" r:id="rId6" action="ppaction://hlinksldjump"/>
            <a:extLst xmlns:a="http://schemas.openxmlformats.org/drawingml/2006/main">
              <a:ext uri="{FF2B5EF4-FFF2-40B4-BE49-F238E27FC236}">
                <a16:creationId xmlns:a16="http://schemas.microsoft.com/office/drawing/2014/main" id="{095A36A1-5029-4C02-B516-5956A2E007E4}"/>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FFFFFF">
              <a:alpha val="10000"/>
            </a:srgbClr>
          </a:solidFill>
          <a:ln xmlns:a="http://schemas.openxmlformats.org/drawingml/2006/main" w="9525">
            <a:solidFill>
              <a:srgbClr val="FFFFFF">
                <a:alpha val="30000"/>
              </a:srgbClr>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FFFFFF"/>
                </a:solidFill>
                <a:latin typeface="Arial"/>
                <a:ea typeface="Arial"/>
                <a:cs typeface="Arial"/>
              </a:defRPr>
            </a:pPr>
            <a:r>
              <a:rPr sz="975" b="1">
                <a:solidFill>
                  <a:srgbClr val="FFFFFF"/>
                </a:solidFill>
                <a:latin typeface="Arial"/>
                <a:ea typeface="Arial"/>
                <a:cs typeface="Arial"/>
              </a:rPr>
              <a:t>MAP</a:t>
            </a:r>
          </a:p>
        </p:txBody>
      </p:sp>
      <p:sp>
        <p:nvSpPr>
          <p:cNvPr id="13" name="">
            <a:extLst xmlns:a="http://schemas.openxmlformats.org/drawingml/2006/main">
              <a:ext uri="{FF2B5EF4-FFF2-40B4-BE49-F238E27FC236}">
                <a16:creationId xmlns:a16="http://schemas.microsoft.com/office/drawing/2014/main" id="{D02F0F94-88CB-46B0-AFF5-2A0624A726DF}"/>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FFFFFF">
                    <a:alpha val="72000"/>
                  </a:srgbClr>
                </a:solidFill>
                <a:latin typeface="Arial"/>
                <a:ea typeface="Arial"/>
                <a:cs typeface="Arial"/>
              </a:defRPr>
            </a:pPr>
            <a:r>
              <a:rPr sz="900" b="1">
                <a:solidFill>
                  <a:srgbClr val="FFFFFF">
                    <a:alpha val="72000"/>
                  </a:srgbClr>
                </a:solidFill>
                <a:latin typeface="Arial"/>
                <a:ea typeface="Arial"/>
                <a:cs typeface="Arial"/>
              </a:rPr>
              <a:t>04</a:t>
            </a:r>
          </a:p>
        </p:txBody>
      </p:sp>
    </p:spTree>
    <p:transition spd="fast">
      <p:fade/>
    </p:transition>
    <p:extLst>
      <p:ext uri="{BB962C8B-B14F-4D97-AF65-F5344CB8AC3E}">
        <p14:creationId xmlns:p14="http://schemas.microsoft.com/office/powerpoint/2010/main" val="306715122"/>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c9c3f22b8b5e4429"/>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203792AE-D4DD-45E6-9A1F-3B5CECE1B78B}"/>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002244">
              <a:alpha val="28000"/>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65D45440-73A4-4188-981E-5D0139EFC83C}"/>
              </a:ext>
            </a:extLst>
          </p:cNvPr>
          <p:cNvSpPr>
            <a:spLocks xmlns:a="http://schemas.openxmlformats.org/drawingml/2006/main" noGrp="1"/>
          </p:cNvSpPr>
          <p:nvPr/>
        </p:nvSpPr>
        <p:spPr>
          <a:xfrm xmlns:a="http://schemas.openxmlformats.org/drawingml/2006/main">
            <a:off x="0" y="0"/>
            <a:ext cx="12192000" cy="1104900"/>
          </a:xfrm>
          <a:prstGeom xmlns:a="http://schemas.openxmlformats.org/drawingml/2006/main" prst="rect">
            <a:avLst/>
          </a:prstGeom>
          <a:solidFill xmlns:a="http://schemas.openxmlformats.org/drawingml/2006/main">
            <a:srgbClr val="002244">
              <a:alpha val="94000"/>
            </a:srgbClr>
          </a:solidFill>
          <a:ln xmlns:a="http://schemas.openxmlformats.org/drawingml/2006/main" w="0">
            <a:noFill/>
            <a:prstDash val="solid"/>
          </a:ln>
        </p:spPr>
      </p:sp>
      <p:sp>
        <p:nvSpPr>
          <p:cNvPr id="4" name="">
            <a:extLst xmlns:a="http://schemas.openxmlformats.org/drawingml/2006/main">
              <a:ext uri="{FF2B5EF4-FFF2-40B4-BE49-F238E27FC236}">
                <a16:creationId xmlns:a16="http://schemas.microsoft.com/office/drawing/2014/main" id="{DC0C36AC-F275-4AA4-B45A-47BDF5EEA8C7}"/>
              </a:ext>
            </a:extLst>
          </p:cNvPr>
          <p:cNvSpPr>
            <a:spLocks xmlns:a="http://schemas.openxmlformats.org/drawingml/2006/main" noGrp="1"/>
          </p:cNvSpPr>
          <p:nvPr/>
        </p:nvSpPr>
        <p:spPr>
          <a:xfrm xmlns:a="http://schemas.openxmlformats.org/drawingml/2006/main">
            <a:off x="514350" y="323850"/>
            <a:ext cx="7810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300" b="1">
                <a:solidFill>
                  <a:srgbClr val="FFFFFF"/>
                </a:solidFill>
                <a:latin typeface="Arial"/>
                <a:ea typeface="Arial"/>
                <a:cs typeface="Arial"/>
              </a:defRPr>
            </a:pPr>
            <a:r>
              <a:rPr sz="3300" b="1">
                <a:solidFill>
                  <a:srgbClr val="FFFFFF"/>
                </a:solidFill>
                <a:latin typeface="Arial"/>
                <a:ea typeface="Arial"/>
                <a:cs typeface="Arial"/>
              </a:rPr>
              <a:t>Four clues change the decision</a:t>
            </a:r>
          </a:p>
        </p:txBody>
      </p:sp>
      <p:sp>
        <p:nvSpPr>
          <p:cNvPr id="5" name="">
            <a:extLst xmlns:a="http://schemas.openxmlformats.org/drawingml/2006/main">
              <a:ext uri="{FF2B5EF4-FFF2-40B4-BE49-F238E27FC236}">
                <a16:creationId xmlns:a16="http://schemas.microsoft.com/office/drawing/2014/main" id="{4D45A806-4BD5-493D-B675-8FA83E23EF50}"/>
              </a:ext>
            </a:extLst>
          </p:cNvPr>
          <p:cNvSpPr>
            <a:spLocks xmlns:a="http://schemas.openxmlformats.org/drawingml/2006/main" noGrp="1"/>
          </p:cNvSpPr>
          <p:nvPr/>
        </p:nvSpPr>
        <p:spPr>
          <a:xfrm xmlns:a="http://schemas.openxmlformats.org/drawingml/2006/main">
            <a:off x="3276600" y="2819400"/>
            <a:ext cx="2819400" cy="361950"/>
          </a:xfrm>
          <a:prstGeom xmlns:a="http://schemas.openxmlformats.org/drawingml/2006/main" prst="roundRect">
            <a:avLst>
              <a:gd name="adj" fmla="val 50000"/>
            </a:avLst>
          </a:prstGeom>
          <a:solidFill xmlns:a="http://schemas.openxmlformats.org/drawingml/2006/main">
            <a:srgbClr val="C83E3E"/>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95250" tIns="0" rIns="95250" bIns="0" anchor="ctr">
            <a:normAutofit fontScale="100000"/>
          </a:bodyPr>
          <a:lstStyle xmlns:a="http://schemas.openxmlformats.org/drawingml/2006/main"/>
          <a:p xmlns:a="http://schemas.openxmlformats.org/drawingml/2006/main">
            <a:pPr algn="ctr">
              <a:defRPr sz="1200" b="1">
                <a:solidFill>
                  <a:srgbClr val="FFFFFF"/>
                </a:solidFill>
                <a:latin typeface="Arial"/>
                <a:ea typeface="Arial"/>
                <a:cs typeface="Arial"/>
              </a:defRPr>
            </a:pPr>
            <a:r>
              <a:rPr sz="1200" b="1">
                <a:solidFill>
                  <a:srgbClr val="FFFFFF"/>
                </a:solidFill>
                <a:latin typeface="Arial"/>
                <a:ea typeface="Arial"/>
                <a:cs typeface="Arial"/>
              </a:rPr>
              <a:t>PHONE AND INCOMPLETE PPE</a:t>
            </a:r>
          </a:p>
        </p:txBody>
      </p:sp>
      <p:sp>
        <p:nvSpPr>
          <p:cNvPr id="6" name="">
            <a:extLst xmlns:a="http://schemas.openxmlformats.org/drawingml/2006/main">
              <a:ext uri="{FF2B5EF4-FFF2-40B4-BE49-F238E27FC236}">
                <a16:creationId xmlns:a16="http://schemas.microsoft.com/office/drawing/2014/main" id="{A99A6C66-9C2A-4119-AA27-383131A60C96}"/>
              </a:ext>
            </a:extLst>
          </p:cNvPr>
          <p:cNvSpPr>
            <a:spLocks xmlns:a="http://schemas.openxmlformats.org/drawingml/2006/main" noGrp="1"/>
          </p:cNvSpPr>
          <p:nvPr/>
        </p:nvSpPr>
        <p:spPr>
          <a:xfrm xmlns:a="http://schemas.openxmlformats.org/drawingml/2006/main">
            <a:off x="2095500" y="4743450"/>
            <a:ext cx="2438400" cy="361950"/>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95250" tIns="0" rIns="95250" bIns="0" anchor="ctr">
            <a:normAutofit fontScale="100000"/>
          </a:bodyPr>
          <a:lstStyle xmlns:a="http://schemas.openxmlformats.org/drawingml/2006/main"/>
          <a:p xmlns:a="http://schemas.openxmlformats.org/drawingml/2006/main">
            <a:pPr algn="ctr">
              <a:defRPr sz="1200" b="1">
                <a:solidFill>
                  <a:srgbClr val="FFFFFF"/>
                </a:solidFill>
                <a:latin typeface="Arial"/>
                <a:ea typeface="Arial"/>
                <a:cs typeface="Arial"/>
              </a:defRPr>
            </a:pPr>
            <a:r>
              <a:rPr sz="1200" b="1">
                <a:solidFill>
                  <a:srgbClr val="FFFFFF"/>
                </a:solidFill>
                <a:latin typeface="Arial"/>
                <a:ea typeface="Arial"/>
                <a:cs typeface="Arial"/>
              </a:rPr>
              <a:t>LOOSE BONDING CABLE</a:t>
            </a:r>
          </a:p>
        </p:txBody>
      </p:sp>
      <p:sp>
        <p:nvSpPr>
          <p:cNvPr id="7" name="">
            <a:extLst xmlns:a="http://schemas.openxmlformats.org/drawingml/2006/main">
              <a:ext uri="{FF2B5EF4-FFF2-40B4-BE49-F238E27FC236}">
                <a16:creationId xmlns:a16="http://schemas.microsoft.com/office/drawing/2014/main" id="{02D928A9-C486-4527-803E-B1482468AF26}"/>
              </a:ext>
            </a:extLst>
          </p:cNvPr>
          <p:cNvSpPr>
            <a:spLocks xmlns:a="http://schemas.openxmlformats.org/drawingml/2006/main" noGrp="1"/>
          </p:cNvSpPr>
          <p:nvPr/>
        </p:nvSpPr>
        <p:spPr>
          <a:xfrm xmlns:a="http://schemas.openxmlformats.org/drawingml/2006/main">
            <a:off x="5391150" y="5753100"/>
            <a:ext cx="3048000" cy="36195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95250" tIns="0" rIns="95250" bIns="0" anchor="ctr">
            <a:normAutofit fontScale="100000"/>
          </a:bodyPr>
          <a:lstStyle xmlns:a="http://schemas.openxmlformats.org/drawingml/2006/main"/>
          <a:p xmlns:a="http://schemas.openxmlformats.org/drawingml/2006/main">
            <a:pPr algn="ctr">
              <a:defRPr sz="1200" b="1">
                <a:solidFill>
                  <a:srgbClr val="FFFFFF"/>
                </a:solidFill>
                <a:latin typeface="Arial"/>
                <a:ea typeface="Arial"/>
                <a:cs typeface="Arial"/>
              </a:defRPr>
            </a:pPr>
            <a:r>
              <a:rPr sz="1200" b="1">
                <a:solidFill>
                  <a:srgbClr val="FFFFFF"/>
                </a:solidFill>
                <a:latin typeface="Arial"/>
                <a:ea typeface="Arial"/>
                <a:cs typeface="Arial"/>
              </a:rPr>
              <a:t>HOSE CROSSES WALKING PATH</a:t>
            </a:r>
          </a:p>
        </p:txBody>
      </p:sp>
      <p:sp>
        <p:nvSpPr>
          <p:cNvPr id="8" name="">
            <a:extLst xmlns:a="http://schemas.openxmlformats.org/drawingml/2006/main">
              <a:ext uri="{FF2B5EF4-FFF2-40B4-BE49-F238E27FC236}">
                <a16:creationId xmlns:a16="http://schemas.microsoft.com/office/drawing/2014/main" id="{27D814C7-D6FC-45D0-AA50-E57BBCF173E0}"/>
              </a:ext>
            </a:extLst>
          </p:cNvPr>
          <p:cNvSpPr>
            <a:spLocks xmlns:a="http://schemas.openxmlformats.org/drawingml/2006/main" noGrp="1"/>
          </p:cNvSpPr>
          <p:nvPr/>
        </p:nvSpPr>
        <p:spPr>
          <a:xfrm xmlns:a="http://schemas.openxmlformats.org/drawingml/2006/main">
            <a:off x="8096250" y="4095750"/>
            <a:ext cx="2266950" cy="361950"/>
          </a:xfrm>
          <a:prstGeom xmlns:a="http://schemas.openxmlformats.org/drawingml/2006/main" prst="roundRect">
            <a:avLst>
              <a:gd name="adj" fmla="val 50000"/>
            </a:avLst>
          </a:prstGeom>
          <a:solidFill xmlns:a="http://schemas.openxmlformats.org/drawingml/2006/main">
            <a:srgbClr val="FFB81C"/>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95250" tIns="0" rIns="95250" bIns="0" anchor="ctr">
            <a:normAutofit fontScale="100000"/>
          </a:bodyPr>
          <a:lstStyle xmlns:a="http://schemas.openxmlformats.org/drawingml/2006/main"/>
          <a:p xmlns:a="http://schemas.openxmlformats.org/drawingml/2006/main">
            <a:pPr algn="ctr">
              <a:defRPr sz="1200" b="1">
                <a:solidFill>
                  <a:srgbClr val="002244"/>
                </a:solidFill>
                <a:latin typeface="Arial"/>
                <a:ea typeface="Arial"/>
                <a:cs typeface="Arial"/>
              </a:defRPr>
            </a:pPr>
            <a:r>
              <a:rPr sz="1200" b="1">
                <a:solidFill>
                  <a:srgbClr val="002244"/>
                </a:solidFill>
                <a:latin typeface="Arial"/>
                <a:ea typeface="Arial"/>
                <a:cs typeface="Arial"/>
              </a:rPr>
              <a:t>EXIT ROUTE BLOCKED</a:t>
            </a:r>
          </a:p>
        </p:txBody>
      </p:sp>
      <p:sp>
        <p:nvSpPr>
          <p:cNvPr id="9" name="">
            <a:extLst xmlns:a="http://schemas.openxmlformats.org/drawingml/2006/main">
              <a:ext uri="{FF2B5EF4-FFF2-40B4-BE49-F238E27FC236}">
                <a16:creationId xmlns:a16="http://schemas.microsoft.com/office/drawing/2014/main" id="{6C9C5977-ED9F-4540-BC2E-11C06AC70927}"/>
              </a:ext>
            </a:extLst>
          </p:cNvPr>
          <p:cNvSpPr>
            <a:spLocks xmlns:a="http://schemas.openxmlformats.org/drawingml/2006/main" noGrp="1"/>
          </p:cNvSpPr>
          <p:nvPr/>
        </p:nvSpPr>
        <p:spPr>
          <a:xfrm xmlns:a="http://schemas.openxmlformats.org/drawingml/2006/main">
            <a:off x="514350" y="1276350"/>
            <a:ext cx="4953000" cy="400050"/>
          </a:xfrm>
          <a:prstGeom xmlns:a="http://schemas.openxmlformats.org/drawingml/2006/main" prst="roundRect">
            <a:avLst>
              <a:gd name="adj" fmla="val 28571"/>
            </a:avLst>
          </a:prstGeom>
          <a:solidFill xmlns:a="http://schemas.openxmlformats.org/drawingml/2006/main">
            <a:srgbClr val="002244">
              <a:alpha val="78000"/>
            </a:srgbClr>
          </a:solidFill>
          <a:ln xmlns:a="http://schemas.openxmlformats.org/drawingml/2006/main" w="0">
            <a:noFill/>
            <a:prstDash val="solid"/>
          </a:ln>
        </p:spPr>
        <p:txBody>
          <a:bodyPr xmlns:a="http://schemas.openxmlformats.org/drawingml/2006/main" lIns="133350" tIns="19050" rIns="133350" bIns="19050" anchor="t">
            <a:normAutofit fontScale="95589"/>
          </a:bodyPr>
          <a:lstStyle xmlns:a="http://schemas.openxmlformats.org/drawingml/2006/main"/>
          <a:p xmlns:a="http://schemas.openxmlformats.org/drawingml/2006/main">
            <a:pPr algn="l">
              <a:defRPr sz="2025" b="1">
                <a:solidFill>
                  <a:srgbClr val="FFFFFF"/>
                </a:solidFill>
                <a:latin typeface="Arial"/>
                <a:ea typeface="Arial"/>
                <a:cs typeface="Arial"/>
              </a:defRPr>
            </a:pPr>
            <a:r>
              <a:rPr sz="2025" b="1">
                <a:solidFill>
                  <a:srgbClr val="FFFFFF"/>
                </a:solidFill>
                <a:latin typeface="Arial"/>
                <a:ea typeface="Arial"/>
                <a:cs typeface="Arial"/>
              </a:rPr>
              <a:t>Any one is enough to pause the job.</a:t>
            </a:r>
          </a:p>
        </p:txBody>
      </p:sp>
      <p:sp>
        <p:nvSpPr>
          <p:cNvPr id="10" name="back-hazard">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AD4343C6-CD75-49DF-BEBE-1CD8C623C3EE}"/>
              </a:ext>
            </a:extLst>
          </p:cNvPr>
          <p:cNvSpPr>
            <a:spLocks xmlns:a="http://schemas.openxmlformats.org/drawingml/2006/main" noGrp="1"/>
          </p:cNvSpPr>
          <p:nvPr/>
        </p:nvSpPr>
        <p:spPr>
          <a:xfrm xmlns:a="http://schemas.openxmlformats.org/drawingml/2006/main">
            <a:off x="533400" y="5772150"/>
            <a:ext cx="1809750" cy="495300"/>
          </a:xfrm>
          <a:prstGeom xmlns:a="http://schemas.openxmlformats.org/drawingml/2006/main" prst="roundRect">
            <a:avLst>
              <a:gd name="adj" fmla="val 50000"/>
            </a:avLst>
          </a:prstGeom>
          <a:solidFill xmlns:a="http://schemas.openxmlformats.org/drawingml/2006/main">
            <a:srgbClr val="002244"/>
          </a:solidFill>
          <a:ln xmlns:a="http://schemas.openxmlformats.org/drawingml/2006/main" w="19050">
            <a:solidFill>
              <a:srgbClr val="FFFFFF"/>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SCAN AGAIN</a:t>
            </a:r>
          </a:p>
        </p:txBody>
      </p:sp>
      <p:sp>
        <p:nvSpPr>
          <p:cNvPr id="11" name="hazard-next">
            <a:hlinkClick xmlns:a="http://schemas.openxmlformats.org/drawingml/2006/main" xmlns:r="http://schemas.openxmlformats.org/officeDocument/2006/relationships" r:id="rId2" action="ppaction://hlinksldjump"/>
            <a:extLst xmlns:a="http://schemas.openxmlformats.org/drawingml/2006/main">
              <a:ext uri="{FF2B5EF4-FFF2-40B4-BE49-F238E27FC236}">
                <a16:creationId xmlns:a16="http://schemas.microsoft.com/office/drawing/2014/main" id="{6ED21E47-793E-4132-9BF6-94319131E4A5}"/>
              </a:ext>
            </a:extLst>
          </p:cNvPr>
          <p:cNvSpPr>
            <a:spLocks xmlns:a="http://schemas.openxmlformats.org/drawingml/2006/main" noGrp="1"/>
          </p:cNvSpPr>
          <p:nvPr/>
        </p:nvSpPr>
        <p:spPr>
          <a:xfrm xmlns:a="http://schemas.openxmlformats.org/drawingml/2006/main">
            <a:off x="9867900" y="5772150"/>
            <a:ext cx="1714500" cy="495300"/>
          </a:xfrm>
          <a:prstGeom xmlns:a="http://schemas.openxmlformats.org/drawingml/2006/main" prst="roundRect">
            <a:avLst>
              <a:gd name="adj" fmla="val 50000"/>
            </a:avLst>
          </a:prstGeom>
          <a:solidFill xmlns:a="http://schemas.openxmlformats.org/drawingml/2006/main">
            <a:srgbClr val="16856A"/>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350" b="1">
                <a:solidFill>
                  <a:srgbClr val="FFFFFF"/>
                </a:solidFill>
                <a:latin typeface="Arial"/>
                <a:ea typeface="Arial"/>
                <a:cs typeface="Arial"/>
              </a:defRPr>
            </a:pPr>
            <a:r>
              <a:rPr sz="1350" b="1">
                <a:solidFill>
                  <a:srgbClr val="FFFFFF"/>
                </a:solidFill>
                <a:latin typeface="Arial"/>
                <a:ea typeface="Arial"/>
                <a:cs typeface="Arial"/>
              </a:rPr>
              <a:t>CONTINUE</a:t>
            </a:r>
          </a:p>
        </p:txBody>
      </p:sp>
      <p:sp>
        <p:nvSpPr>
          <p:cNvPr id="12" name="">
            <a:extLst xmlns:a="http://schemas.openxmlformats.org/drawingml/2006/main">
              <a:ext uri="{FF2B5EF4-FFF2-40B4-BE49-F238E27FC236}">
                <a16:creationId xmlns:a16="http://schemas.microsoft.com/office/drawing/2014/main" id="{A46C1393-23A0-431D-A2FA-370BDB31B43C}"/>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FFFFFF">
                    <a:alpha val="72000"/>
                  </a:srgbClr>
                </a:solidFill>
                <a:latin typeface="Arial"/>
                <a:ea typeface="Arial"/>
                <a:cs typeface="Arial"/>
              </a:defRPr>
            </a:pPr>
            <a:r>
              <a:rPr sz="825" b="0">
                <a:solidFill>
                  <a:srgbClr val="FFFFFF">
                    <a:alpha val="72000"/>
                  </a:srgbClr>
                </a:solidFill>
                <a:latin typeface="Arial"/>
                <a:ea typeface="Arial"/>
                <a:cs typeface="Arial"/>
              </a:rPr>
              <a:t>Independent portfolio concept. Not affiliated with United Airlines.</a:t>
            </a:r>
          </a:p>
        </p:txBody>
      </p:sp>
      <p:sp>
        <p:nvSpPr>
          <p:cNvPr id="13" name="map-5">
            <a:hlinkClick xmlns:a="http://schemas.openxmlformats.org/drawingml/2006/main" xmlns:r="http://schemas.openxmlformats.org/officeDocument/2006/relationships" r:id="rId3" action="ppaction://hlinksldjump"/>
            <a:extLst xmlns:a="http://schemas.openxmlformats.org/drawingml/2006/main">
              <a:ext uri="{FF2B5EF4-FFF2-40B4-BE49-F238E27FC236}">
                <a16:creationId xmlns:a16="http://schemas.microsoft.com/office/drawing/2014/main" id="{98EF5C5F-CDA9-4876-A225-9E160814ABEF}"/>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FFFFFF">
              <a:alpha val="10000"/>
            </a:srgbClr>
          </a:solidFill>
          <a:ln xmlns:a="http://schemas.openxmlformats.org/drawingml/2006/main" w="9525">
            <a:solidFill>
              <a:srgbClr val="FFFFFF">
                <a:alpha val="30000"/>
              </a:srgbClr>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FFFFFF"/>
                </a:solidFill>
                <a:latin typeface="Arial"/>
                <a:ea typeface="Arial"/>
                <a:cs typeface="Arial"/>
              </a:defRPr>
            </a:pPr>
            <a:r>
              <a:rPr sz="975" b="1">
                <a:solidFill>
                  <a:srgbClr val="FFFFFF"/>
                </a:solidFill>
                <a:latin typeface="Arial"/>
                <a:ea typeface="Arial"/>
                <a:cs typeface="Arial"/>
              </a:rPr>
              <a:t>MAP</a:t>
            </a:r>
          </a:p>
        </p:txBody>
      </p:sp>
      <p:sp>
        <p:nvSpPr>
          <p:cNvPr id="14" name="">
            <a:extLst xmlns:a="http://schemas.openxmlformats.org/drawingml/2006/main">
              <a:ext uri="{FF2B5EF4-FFF2-40B4-BE49-F238E27FC236}">
                <a16:creationId xmlns:a16="http://schemas.microsoft.com/office/drawing/2014/main" id="{76B30A44-60F7-4D46-9950-22C73CEFBDB3}"/>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FFFFFF">
                    <a:alpha val="72000"/>
                  </a:srgbClr>
                </a:solidFill>
                <a:latin typeface="Arial"/>
                <a:ea typeface="Arial"/>
                <a:cs typeface="Arial"/>
              </a:defRPr>
            </a:pPr>
            <a:r>
              <a:rPr sz="900" b="1">
                <a:solidFill>
                  <a:srgbClr val="FFFFFF">
                    <a:alpha val="72000"/>
                  </a:srgbClr>
                </a:solidFill>
                <a:latin typeface="Arial"/>
                <a:ea typeface="Arial"/>
                <a:cs typeface="Arial"/>
              </a:rPr>
              <a:t>05</a:t>
            </a:r>
          </a:p>
        </p:txBody>
      </p:sp>
    </p:spTree>
    <p:transition spd="fast">
      <p:wipe dir="r"/>
    </p:transition>
    <p:extLst>
      <p:ext uri="{BB962C8B-B14F-4D97-AF65-F5344CB8AC3E}">
        <p14:creationId xmlns:p14="http://schemas.microsoft.com/office/powerpoint/2010/main" val="1686468096"/>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21" name=""/>
          <p:cNvPicPr>
            <a:picLocks xmlns:a="http://schemas.openxmlformats.org/drawingml/2006/main" noChangeAspect="1"/>
          </p:cNvPicPr>
          <p:nvPr/>
        </p:nvPicPr>
        <p:blipFill>
          <a:blip xmlns:r="http://schemas.openxmlformats.org/officeDocument/2006/relationships" xmlns:a="http://schemas.openxmlformats.org/drawingml/2006/main" r:embed="R581ca5950b9d4224"/>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9E528D0D-3C08-404D-BD5B-F982B57945E7}"/>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005DAA"/>
                </a:solidFill>
                <a:latin typeface="Arial"/>
                <a:ea typeface="Arial"/>
                <a:cs typeface="Arial"/>
              </a:defRPr>
            </a:pPr>
            <a:r>
              <a:rPr sz="1125" b="1">
                <a:solidFill>
                  <a:srgbClr val="005DAA"/>
                </a:solidFill>
                <a:latin typeface="Arial"/>
                <a:ea typeface="Arial"/>
                <a:cs typeface="Arial"/>
              </a:rPr>
              <a:t>DECISION POINT</a:t>
            </a:r>
          </a:p>
        </p:txBody>
      </p:sp>
      <p:sp>
        <p:nvSpPr>
          <p:cNvPr id="3" name="title-6">
            <a:extLst xmlns:a="http://schemas.openxmlformats.org/drawingml/2006/main">
              <a:ext uri="{FF2B5EF4-FFF2-40B4-BE49-F238E27FC236}">
                <a16:creationId xmlns:a16="http://schemas.microsoft.com/office/drawing/2014/main" id="{ADEB958C-3858-42DD-99F1-989E95CFE76E}"/>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002244"/>
                </a:solidFill>
                <a:latin typeface="Arial"/>
                <a:ea typeface="Arial"/>
                <a:cs typeface="Arial"/>
              </a:defRPr>
            </a:pPr>
            <a:r>
              <a:rPr sz="3525" b="1">
                <a:solidFill>
                  <a:srgbClr val="002244"/>
                </a:solidFill>
                <a:latin typeface="Arial"/>
                <a:ea typeface="Arial"/>
                <a:cs typeface="Arial"/>
              </a:rPr>
              <a:t>Would you begin fueling?</a:t>
            </a:r>
          </a:p>
        </p:txBody>
      </p:sp>
      <p:sp>
        <p:nvSpPr>
          <p:cNvPr id="4" name="">
            <a:extLst xmlns:a="http://schemas.openxmlformats.org/drawingml/2006/main">
              <a:ext uri="{FF2B5EF4-FFF2-40B4-BE49-F238E27FC236}">
                <a16:creationId xmlns:a16="http://schemas.microsoft.com/office/drawing/2014/main" id="{82F80BDF-7D77-434F-B526-A1F49000B396}"/>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F2911A1-0C8C-4D7F-A71B-0DF8ED91FB4B}"/>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1a228345767c4640"/>
          <a:srcRect xmlns:a="http://schemas.openxmlformats.org/drawingml/2006/main" l="0" t="9322" r="0" b="9322"/>
          <a:stretch xmlns:a="http://schemas.openxmlformats.org/drawingml/2006/main">
            <a:fillRect l="0" t="0" r="0" b="0"/>
          </a:stretch>
        </p:blipFill>
        <p:spPr>
          <a:xfrm xmlns:a="http://schemas.openxmlformats.org/drawingml/2006/main">
            <a:off x="6572250" y="0"/>
            <a:ext cx="5619750" cy="6858000"/>
          </a:xfrm>
          <a:prstGeom xmlns:a="http://schemas.openxmlformats.org/drawingml/2006/main" prst="rect">
            <a:avLst/>
          </a:prstGeom>
        </p:spPr>
      </p:pic>
      <p:sp>
        <p:nvSpPr>
          <p:cNvPr id="7" name="">
            <a:extLst xmlns:a="http://schemas.openxmlformats.org/drawingml/2006/main">
              <a:ext uri="{FF2B5EF4-FFF2-40B4-BE49-F238E27FC236}">
                <a16:creationId xmlns:a16="http://schemas.microsoft.com/office/drawing/2014/main" id="{AA7D641E-3A04-45D2-B28C-2FC027862306}"/>
              </a:ext>
            </a:extLst>
          </p:cNvPr>
          <p:cNvSpPr>
            <a:spLocks xmlns:a="http://schemas.openxmlformats.org/drawingml/2006/main" noGrp="1"/>
          </p:cNvSpPr>
          <p:nvPr/>
        </p:nvSpPr>
        <p:spPr>
          <a:xfrm xmlns:a="http://schemas.openxmlformats.org/drawingml/2006/main">
            <a:off x="6096000" y="0"/>
            <a:ext cx="1333500" cy="6858000"/>
          </a:xfrm>
          <a:prstGeom xmlns:a="http://schemas.openxmlformats.org/drawingml/2006/main" prst="rect">
            <a:avLst/>
          </a:prstGeom>
          <a:gradFill xmlns:a="http://schemas.openxmlformats.org/drawingml/2006/main">
            <a:gsLst>
              <a:gs pos="0">
                <a:srgbClr val="FFFFFF"/>
              </a:gs>
              <a:gs pos="100000">
                <a:srgbClr val="FFFFFF">
                  <a:alpha val="0"/>
                </a:srgbClr>
              </a:gs>
            </a:gsLst>
            <a:lin ang="5400000"/>
          </a:gra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4BA9D7E5-165C-4658-A199-24529928F059}"/>
              </a:ext>
            </a:extLst>
          </p:cNvPr>
          <p:cNvSpPr>
            <a:spLocks xmlns:a="http://schemas.openxmlformats.org/drawingml/2006/main" noGrp="1"/>
          </p:cNvSpPr>
          <p:nvPr/>
        </p:nvSpPr>
        <p:spPr>
          <a:xfrm xmlns:a="http://schemas.openxmlformats.org/drawingml/2006/main">
            <a:off x="666750" y="2038350"/>
            <a:ext cx="5143500"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514"/>
          </a:bodyPr>
          <a:lstStyle xmlns:a="http://schemas.openxmlformats.org/drawingml/2006/main"/>
          <a:p xmlns:a="http://schemas.openxmlformats.org/drawingml/2006/main">
            <a:pPr algn="l">
              <a:defRPr sz="2325" b="1">
                <a:solidFill>
                  <a:srgbClr val="002244"/>
                </a:solidFill>
                <a:latin typeface="Arial"/>
                <a:ea typeface="Arial"/>
                <a:cs typeface="Arial"/>
              </a:defRPr>
            </a:pPr>
            <a:r>
              <a:rPr sz="2325" b="1">
                <a:solidFill>
                  <a:srgbClr val="002244"/>
                </a:solidFill>
                <a:latin typeface="Arial"/>
                <a:ea typeface="Arial"/>
                <a:cs typeface="Arial"/>
              </a:rPr>
              <a:t>You are two minutes behind schedule.</a:t>
            </a:r>
          </a:p>
        </p:txBody>
      </p:sp>
      <p:sp>
        <p:nvSpPr>
          <p:cNvPr id="9" name="">
            <a:extLst xmlns:a="http://schemas.openxmlformats.org/drawingml/2006/main">
              <a:ext uri="{FF2B5EF4-FFF2-40B4-BE49-F238E27FC236}">
                <a16:creationId xmlns:a16="http://schemas.microsoft.com/office/drawing/2014/main" id="{CCB77F47-6A0A-41D8-8359-45E4B67EA396}"/>
              </a:ext>
            </a:extLst>
          </p:cNvPr>
          <p:cNvSpPr>
            <a:spLocks xmlns:a="http://schemas.openxmlformats.org/drawingml/2006/main" noGrp="1"/>
          </p:cNvSpPr>
          <p:nvPr/>
        </p:nvSpPr>
        <p:spPr>
          <a:xfrm xmlns:a="http://schemas.openxmlformats.org/drawingml/2006/main">
            <a:off x="704850" y="2981325"/>
            <a:ext cx="114300" cy="114300"/>
          </a:xfrm>
          <a:prstGeom xmlns:a="http://schemas.openxmlformats.org/drawingml/2006/main" prst="ellipse">
            <a:avLst/>
          </a:prstGeom>
          <a:solidFill xmlns:a="http://schemas.openxmlformats.org/drawingml/2006/main">
            <a:srgbClr val="16856A"/>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BDFDE9F5-B9EB-4329-A8C0-9DA9BD0B9AE1}"/>
              </a:ext>
            </a:extLst>
          </p:cNvPr>
          <p:cNvSpPr>
            <a:spLocks xmlns:a="http://schemas.openxmlformats.org/drawingml/2006/main" noGrp="1"/>
          </p:cNvSpPr>
          <p:nvPr/>
        </p:nvSpPr>
        <p:spPr>
          <a:xfrm xmlns:a="http://schemas.openxmlformats.org/drawingml/2006/main">
            <a:off x="952500" y="2895600"/>
            <a:ext cx="47053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0">
                <a:solidFill>
                  <a:srgbClr val="102A43"/>
                </a:solidFill>
                <a:latin typeface="Arial"/>
                <a:ea typeface="Arial"/>
                <a:cs typeface="Arial"/>
              </a:defRPr>
            </a:pPr>
            <a:r>
              <a:rPr sz="1725" b="0">
                <a:solidFill>
                  <a:srgbClr val="102A43"/>
                </a:solidFill>
                <a:latin typeface="Arial"/>
                <a:ea typeface="Arial"/>
                <a:cs typeface="Arial"/>
              </a:rPr>
              <a:t>The fuel order matches the aircraft.</a:t>
            </a:r>
          </a:p>
        </p:txBody>
      </p:sp>
      <p:sp>
        <p:nvSpPr>
          <p:cNvPr id="11" name="">
            <a:extLst xmlns:a="http://schemas.openxmlformats.org/drawingml/2006/main">
              <a:ext uri="{FF2B5EF4-FFF2-40B4-BE49-F238E27FC236}">
                <a16:creationId xmlns:a16="http://schemas.microsoft.com/office/drawing/2014/main" id="{E9302568-BC7B-4704-AA1F-F43F5591DA56}"/>
              </a:ext>
            </a:extLst>
          </p:cNvPr>
          <p:cNvSpPr>
            <a:spLocks xmlns:a="http://schemas.openxmlformats.org/drawingml/2006/main" noGrp="1"/>
          </p:cNvSpPr>
          <p:nvPr/>
        </p:nvSpPr>
        <p:spPr>
          <a:xfrm xmlns:a="http://schemas.openxmlformats.org/drawingml/2006/main">
            <a:off x="704850" y="3552825"/>
            <a:ext cx="114300" cy="114300"/>
          </a:xfrm>
          <a:prstGeom xmlns:a="http://schemas.openxmlformats.org/drawingml/2006/main" prst="ellipse">
            <a:avLst/>
          </a:prstGeom>
          <a:solidFill xmlns:a="http://schemas.openxmlformats.org/drawingml/2006/main">
            <a:srgbClr val="C83E3E"/>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05482893-0335-4B9E-85FA-4D8AA8B39143}"/>
              </a:ext>
            </a:extLst>
          </p:cNvPr>
          <p:cNvSpPr>
            <a:spLocks xmlns:a="http://schemas.openxmlformats.org/drawingml/2006/main" noGrp="1"/>
          </p:cNvSpPr>
          <p:nvPr/>
        </p:nvSpPr>
        <p:spPr>
          <a:xfrm xmlns:a="http://schemas.openxmlformats.org/drawingml/2006/main">
            <a:off x="952500" y="3467100"/>
            <a:ext cx="47053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0">
                <a:solidFill>
                  <a:srgbClr val="102A43"/>
                </a:solidFill>
                <a:latin typeface="Arial"/>
                <a:ea typeface="Arial"/>
                <a:cs typeface="Arial"/>
              </a:defRPr>
            </a:pPr>
            <a:r>
              <a:rPr sz="1725" b="0">
                <a:solidFill>
                  <a:srgbClr val="102A43"/>
                </a:solidFill>
                <a:latin typeface="Arial"/>
                <a:ea typeface="Arial"/>
                <a:cs typeface="Arial"/>
              </a:rPr>
              <a:t>Your eye protection remains in the cab.</a:t>
            </a:r>
          </a:p>
        </p:txBody>
      </p:sp>
      <p:sp>
        <p:nvSpPr>
          <p:cNvPr id="13" name="">
            <a:extLst xmlns:a="http://schemas.openxmlformats.org/drawingml/2006/main">
              <a:ext uri="{FF2B5EF4-FFF2-40B4-BE49-F238E27FC236}">
                <a16:creationId xmlns:a16="http://schemas.microsoft.com/office/drawing/2014/main" id="{BC25CFF3-39D9-40DC-A757-8537BDBF4DA2}"/>
              </a:ext>
            </a:extLst>
          </p:cNvPr>
          <p:cNvSpPr>
            <a:spLocks xmlns:a="http://schemas.openxmlformats.org/drawingml/2006/main" noGrp="1"/>
          </p:cNvSpPr>
          <p:nvPr/>
        </p:nvSpPr>
        <p:spPr>
          <a:xfrm xmlns:a="http://schemas.openxmlformats.org/drawingml/2006/main">
            <a:off x="704850" y="4124325"/>
            <a:ext cx="114300" cy="114300"/>
          </a:xfrm>
          <a:prstGeom xmlns:a="http://schemas.openxmlformats.org/drawingml/2006/main" prst="ellipse">
            <a:avLst/>
          </a:prstGeom>
          <a:solidFill xmlns:a="http://schemas.openxmlformats.org/drawingml/2006/main">
            <a:srgbClr val="C83E3E"/>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52F42DFC-EF01-4D57-8047-0CDB399820DA}"/>
              </a:ext>
            </a:extLst>
          </p:cNvPr>
          <p:cNvSpPr>
            <a:spLocks xmlns:a="http://schemas.openxmlformats.org/drawingml/2006/main" noGrp="1"/>
          </p:cNvSpPr>
          <p:nvPr/>
        </p:nvSpPr>
        <p:spPr>
          <a:xfrm xmlns:a="http://schemas.openxmlformats.org/drawingml/2006/main">
            <a:off x="952500" y="4038600"/>
            <a:ext cx="470535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5176"/>
          </a:bodyPr>
          <a:lstStyle xmlns:a="http://schemas.openxmlformats.org/drawingml/2006/main"/>
          <a:p xmlns:a="http://schemas.openxmlformats.org/drawingml/2006/main">
            <a:pPr algn="l">
              <a:defRPr sz="1725" b="0">
                <a:solidFill>
                  <a:srgbClr val="102A43"/>
                </a:solidFill>
                <a:latin typeface="Arial"/>
                <a:ea typeface="Arial"/>
                <a:cs typeface="Arial"/>
              </a:defRPr>
            </a:pPr>
            <a:r>
              <a:rPr sz="1725" b="0">
                <a:solidFill>
                  <a:srgbClr val="102A43"/>
                </a:solidFill>
                <a:latin typeface="Arial"/>
                <a:ea typeface="Arial"/>
                <a:cs typeface="Arial"/>
              </a:rPr>
              <a:t>A baggage tug is approaching the rear of the truck.</a:t>
            </a:r>
          </a:p>
        </p:txBody>
      </p:sp>
      <p:sp>
        <p:nvSpPr>
          <p:cNvPr id="15" name="">
            <a:extLst xmlns:a="http://schemas.openxmlformats.org/drawingml/2006/main">
              <a:ext uri="{FF2B5EF4-FFF2-40B4-BE49-F238E27FC236}">
                <a16:creationId xmlns:a16="http://schemas.microsoft.com/office/drawing/2014/main" id="{4A17B729-B083-4070-AC0B-4D1B236F0018}"/>
              </a:ext>
            </a:extLst>
          </p:cNvPr>
          <p:cNvSpPr>
            <a:spLocks xmlns:a="http://schemas.openxmlformats.org/drawingml/2006/main" noGrp="1"/>
          </p:cNvSpPr>
          <p:nvPr/>
        </p:nvSpPr>
        <p:spPr>
          <a:xfrm xmlns:a="http://schemas.openxmlformats.org/drawingml/2006/main">
            <a:off x="666750" y="4838700"/>
            <a:ext cx="3810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005DAA"/>
                </a:solidFill>
                <a:latin typeface="Arial"/>
                <a:ea typeface="Arial"/>
                <a:cs typeface="Arial"/>
              </a:defRPr>
            </a:pPr>
            <a:r>
              <a:rPr sz="1725" b="1">
                <a:solidFill>
                  <a:srgbClr val="005DAA"/>
                </a:solidFill>
                <a:latin typeface="Arial"/>
                <a:ea typeface="Arial"/>
                <a:cs typeface="Arial"/>
              </a:rPr>
              <a:t>Choose the next action.</a:t>
            </a:r>
          </a:p>
        </p:txBody>
      </p:sp>
      <p:sp>
        <p:nvSpPr>
          <p:cNvPr id="16" name="choice-proceed">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2E03738D-A47C-4759-8753-201AB9357988}"/>
              </a:ext>
            </a:extLst>
          </p:cNvPr>
          <p:cNvSpPr>
            <a:spLocks xmlns:a="http://schemas.openxmlformats.org/drawingml/2006/main" noGrp="1"/>
          </p:cNvSpPr>
          <p:nvPr/>
        </p:nvSpPr>
        <p:spPr>
          <a:xfrm xmlns:a="http://schemas.openxmlformats.org/drawingml/2006/main">
            <a:off x="666750" y="5410200"/>
            <a:ext cx="1905000" cy="4953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19050">
            <a:solidFill>
              <a:srgbClr val="C83E3E"/>
            </a:solid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500" b="1">
                <a:solidFill>
                  <a:srgbClr val="C83E3E"/>
                </a:solidFill>
                <a:latin typeface="Arial"/>
                <a:ea typeface="Arial"/>
                <a:cs typeface="Arial"/>
              </a:defRPr>
            </a:pPr>
            <a:r>
              <a:rPr sz="1500" b="1">
                <a:solidFill>
                  <a:srgbClr val="C83E3E"/>
                </a:solidFill>
                <a:latin typeface="Arial"/>
                <a:ea typeface="Arial"/>
                <a:cs typeface="Arial"/>
              </a:rPr>
              <a:t>PROCEED</a:t>
            </a:r>
          </a:p>
        </p:txBody>
      </p:sp>
      <p:sp>
        <p:nvSpPr>
          <p:cNvPr id="17" name="choice-pause">
            <a:hlinkClick xmlns:a="http://schemas.openxmlformats.org/drawingml/2006/main" xmlns:r="http://schemas.openxmlformats.org/officeDocument/2006/relationships" r:id="rId2" action="ppaction://hlinksldjump"/>
            <a:extLst xmlns:a="http://schemas.openxmlformats.org/drawingml/2006/main">
              <a:ext uri="{FF2B5EF4-FFF2-40B4-BE49-F238E27FC236}">
                <a16:creationId xmlns:a16="http://schemas.microsoft.com/office/drawing/2014/main" id="{9BB0297C-299A-4D13-8038-DC02F4727A04}"/>
              </a:ext>
            </a:extLst>
          </p:cNvPr>
          <p:cNvSpPr>
            <a:spLocks xmlns:a="http://schemas.openxmlformats.org/drawingml/2006/main" noGrp="1"/>
          </p:cNvSpPr>
          <p:nvPr/>
        </p:nvSpPr>
        <p:spPr>
          <a:xfrm xmlns:a="http://schemas.openxmlformats.org/drawingml/2006/main">
            <a:off x="2762250" y="5410200"/>
            <a:ext cx="1905000" cy="495300"/>
          </a:xfrm>
          <a:prstGeom xmlns:a="http://schemas.openxmlformats.org/drawingml/2006/main" prst="roundRect">
            <a:avLst>
              <a:gd name="adj" fmla="val 50000"/>
            </a:avLst>
          </a:prstGeom>
          <a:solidFill xmlns:a="http://schemas.openxmlformats.org/drawingml/2006/main">
            <a:srgbClr val="16856A"/>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PAUSE</a:t>
            </a:r>
          </a:p>
        </p:txBody>
      </p:sp>
      <p:sp>
        <p:nvSpPr>
          <p:cNvPr id="18" name="">
            <a:extLst xmlns:a="http://schemas.openxmlformats.org/drawingml/2006/main">
              <a:ext uri="{FF2B5EF4-FFF2-40B4-BE49-F238E27FC236}">
                <a16:creationId xmlns:a16="http://schemas.microsoft.com/office/drawing/2014/main" id="{6E4EDD65-43E8-443A-A10A-CBE6AAD0072F}"/>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486581"/>
                </a:solidFill>
                <a:latin typeface="Arial"/>
                <a:ea typeface="Arial"/>
                <a:cs typeface="Arial"/>
              </a:defRPr>
            </a:pPr>
            <a:r>
              <a:rPr sz="825" b="0">
                <a:solidFill>
                  <a:srgbClr val="486581"/>
                </a:solidFill>
                <a:latin typeface="Arial"/>
                <a:ea typeface="Arial"/>
                <a:cs typeface="Arial"/>
              </a:rPr>
              <a:t>Independent portfolio concept. Not affiliated with United Airlines.</a:t>
            </a:r>
          </a:p>
        </p:txBody>
      </p:sp>
      <p:sp>
        <p:nvSpPr>
          <p:cNvPr id="19" name="map-6">
            <a:hlinkClick xmlns:a="http://schemas.openxmlformats.org/drawingml/2006/main" xmlns:r="http://schemas.openxmlformats.org/officeDocument/2006/relationships" r:id="rId3" action="ppaction://hlinksldjump"/>
            <a:extLst xmlns:a="http://schemas.openxmlformats.org/drawingml/2006/main">
              <a:ext uri="{FF2B5EF4-FFF2-40B4-BE49-F238E27FC236}">
                <a16:creationId xmlns:a16="http://schemas.microsoft.com/office/drawing/2014/main" id="{CFFA32D0-AF60-4FE2-B792-49D4E4F157C3}"/>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DFF4FC"/>
          </a:solidFill>
          <a:ln xmlns:a="http://schemas.openxmlformats.org/drawingml/2006/main" w="9525">
            <a:solidFill>
              <a:srgbClr val="B8DDEB"/>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005DAA"/>
                </a:solidFill>
                <a:latin typeface="Arial"/>
                <a:ea typeface="Arial"/>
                <a:cs typeface="Arial"/>
              </a:defRPr>
            </a:pPr>
            <a:r>
              <a:rPr sz="975" b="1">
                <a:solidFill>
                  <a:srgbClr val="005DAA"/>
                </a:solidFill>
                <a:latin typeface="Arial"/>
                <a:ea typeface="Arial"/>
                <a:cs typeface="Arial"/>
              </a:rPr>
              <a:t>MAP</a:t>
            </a:r>
          </a:p>
        </p:txBody>
      </p:sp>
      <p:sp>
        <p:nvSpPr>
          <p:cNvPr id="20" name="">
            <a:extLst xmlns:a="http://schemas.openxmlformats.org/drawingml/2006/main">
              <a:ext uri="{FF2B5EF4-FFF2-40B4-BE49-F238E27FC236}">
                <a16:creationId xmlns:a16="http://schemas.microsoft.com/office/drawing/2014/main" id="{D74B92D4-E464-49DD-9ACB-E7E77AF1FAE1}"/>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486581"/>
                </a:solidFill>
                <a:latin typeface="Arial"/>
                <a:ea typeface="Arial"/>
                <a:cs typeface="Arial"/>
              </a:defRPr>
            </a:pPr>
            <a:r>
              <a:rPr sz="900" b="1">
                <a:solidFill>
                  <a:srgbClr val="486581"/>
                </a:solidFill>
                <a:latin typeface="Arial"/>
                <a:ea typeface="Arial"/>
                <a:cs typeface="Arial"/>
              </a:rPr>
              <a:t>06</a:t>
            </a:r>
          </a:p>
        </p:txBody>
      </p:sp>
    </p:spTree>
    <p:transition spd="fast">
      <p:fade/>
    </p:transition>
    <p:extLst>
      <p:ext uri="{BB962C8B-B14F-4D97-AF65-F5344CB8AC3E}">
        <p14:creationId xmlns:p14="http://schemas.microsoft.com/office/powerpoint/2010/main" val="1099526766"/>
      </p:ext>
    </p:extLst>
  </p:cSld>
</p:sld>
</file>

<file path=ppt/slides/slide7.xml><?xml version="1.0" encoding="utf-8"?>
<p:sld xmlns:p="http://schemas.openxmlformats.org/presentationml/2006/main">
  <p:cSld>
    <p:bg>
      <p:bgPr>
        <a:solidFill xmlns:a="http://schemas.openxmlformats.org/drawingml/2006/main">
          <a:srgbClr val="071B34"/>
        </a:solidFill>
      </p:bgPr>
    </p:bg>
    <p:spTree>
      <p:nvGrpSpPr>
        <p:cNvPr id="1" name=""/>
        <p:cNvGrpSpPr/>
        <p:nvPr/>
      </p:nvGrpSpPr>
      <p:grpSpPr>
        <a:xfrm xmlns:a="http://schemas.openxmlformats.org/drawingml/2006/main"/>
      </p:grpSpPr>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14cab00a4dd749ba"/>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7E01C6EE-289E-4C76-A028-BFDC386DEAF2}"/>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FFFFFF"/>
                </a:solidFill>
                <a:latin typeface="Arial"/>
                <a:ea typeface="Arial"/>
                <a:cs typeface="Arial"/>
              </a:defRPr>
            </a:pPr>
            <a:r>
              <a:rPr sz="1125" b="1">
                <a:solidFill>
                  <a:srgbClr val="FFFFFF"/>
                </a:solidFill>
                <a:latin typeface="Arial"/>
                <a:ea typeface="Arial"/>
                <a:cs typeface="Arial"/>
              </a:rPr>
              <a:t>DECISION FEEDBACK</a:t>
            </a:r>
          </a:p>
        </p:txBody>
      </p:sp>
      <p:sp>
        <p:nvSpPr>
          <p:cNvPr id="3" name="title-7">
            <a:extLst xmlns:a="http://schemas.openxmlformats.org/drawingml/2006/main">
              <a:ext uri="{FF2B5EF4-FFF2-40B4-BE49-F238E27FC236}">
                <a16:creationId xmlns:a16="http://schemas.microsoft.com/office/drawing/2014/main" id="{63898BBF-E0C9-4960-9706-2BE8B6CB5640}"/>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0293"/>
          </a:bodyPr>
          <a:lstStyle xmlns:a="http://schemas.openxmlformats.org/drawingml/2006/main"/>
          <a:p xmlns:a="http://schemas.openxmlformats.org/drawingml/2006/main">
            <a:pPr algn="l">
              <a:defRPr sz="3525" b="1">
                <a:solidFill>
                  <a:srgbClr val="FFFFFF"/>
                </a:solidFill>
                <a:latin typeface="Arial"/>
                <a:ea typeface="Arial"/>
                <a:cs typeface="Arial"/>
              </a:defRPr>
            </a:pPr>
            <a:r>
              <a:rPr sz="3525" b="1">
                <a:solidFill>
                  <a:srgbClr val="FFFFFF"/>
                </a:solidFill>
                <a:latin typeface="Arial"/>
                <a:ea typeface="Arial"/>
                <a:cs typeface="Arial"/>
              </a:rPr>
              <a:t>Proceed trades schedule pressure for uncontrolled risk</a:t>
            </a:r>
          </a:p>
        </p:txBody>
      </p:sp>
      <p:sp>
        <p:nvSpPr>
          <p:cNvPr id="4" name="">
            <a:extLst xmlns:a="http://schemas.openxmlformats.org/drawingml/2006/main">
              <a:ext uri="{FF2B5EF4-FFF2-40B4-BE49-F238E27FC236}">
                <a16:creationId xmlns:a16="http://schemas.microsoft.com/office/drawing/2014/main" id="{78A3856A-2576-406F-885B-D251A0831B98}"/>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5DE27C5-C261-4B81-B30E-6DA7B93DA3B3}"/>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CDD0A640-4FBD-48F9-9BD3-F6B7155C31FF}"/>
              </a:ext>
            </a:extLst>
          </p:cNvPr>
          <p:cNvSpPr>
            <a:spLocks xmlns:a="http://schemas.openxmlformats.org/drawingml/2006/main" noGrp="1"/>
          </p:cNvSpPr>
          <p:nvPr/>
        </p:nvSpPr>
        <p:spPr>
          <a:xfrm xmlns:a="http://schemas.openxmlformats.org/drawingml/2006/main">
            <a:off x="666750" y="2133600"/>
            <a:ext cx="4095750" cy="1123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5700" b="1">
                <a:solidFill>
                  <a:srgbClr val="C83E3E"/>
                </a:solidFill>
                <a:latin typeface="Arial"/>
                <a:ea typeface="Arial"/>
                <a:cs typeface="Arial"/>
              </a:defRPr>
            </a:pPr>
            <a:r>
              <a:rPr sz="5700" b="1">
                <a:solidFill>
                  <a:srgbClr val="C83E3E"/>
                </a:solidFill>
                <a:latin typeface="Arial"/>
                <a:ea typeface="Arial"/>
                <a:cs typeface="Arial"/>
              </a:rPr>
              <a:t>NOT YET</a:t>
            </a:r>
          </a:p>
        </p:txBody>
      </p:sp>
      <p:sp>
        <p:nvSpPr>
          <p:cNvPr id="7" name="">
            <a:extLst xmlns:a="http://schemas.openxmlformats.org/drawingml/2006/main">
              <a:ext uri="{FF2B5EF4-FFF2-40B4-BE49-F238E27FC236}">
                <a16:creationId xmlns:a16="http://schemas.microsoft.com/office/drawing/2014/main" id="{973B1442-41DE-4541-AD3A-E0C274597881}"/>
              </a:ext>
            </a:extLst>
          </p:cNvPr>
          <p:cNvSpPr>
            <a:spLocks xmlns:a="http://schemas.openxmlformats.org/drawingml/2006/main" noGrp="1"/>
          </p:cNvSpPr>
          <p:nvPr/>
        </p:nvSpPr>
        <p:spPr>
          <a:xfrm xmlns:a="http://schemas.openxmlformats.org/drawingml/2006/main">
            <a:off x="666750" y="3409950"/>
            <a:ext cx="514350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325" b="1">
                <a:solidFill>
                  <a:srgbClr val="FFFFFF"/>
                </a:solidFill>
                <a:latin typeface="Arial"/>
                <a:ea typeface="Arial"/>
                <a:cs typeface="Arial"/>
              </a:defRPr>
            </a:pPr>
            <a:r>
              <a:rPr sz="2325" b="1">
                <a:solidFill>
                  <a:srgbClr val="FFFFFF"/>
                </a:solidFill>
                <a:latin typeface="Arial"/>
                <a:ea typeface="Arial"/>
                <a:cs typeface="Arial"/>
              </a:rPr>
              <a:t>The order is correct, but the job is not ready.</a:t>
            </a:r>
          </a:p>
        </p:txBody>
      </p:sp>
      <p:sp>
        <p:nvSpPr>
          <p:cNvPr id="8" name="">
            <a:extLst xmlns:a="http://schemas.openxmlformats.org/drawingml/2006/main">
              <a:ext uri="{FF2B5EF4-FFF2-40B4-BE49-F238E27FC236}">
                <a16:creationId xmlns:a16="http://schemas.microsoft.com/office/drawing/2014/main" id="{D2019F8B-2721-4CC7-86F7-B8EE25D4AB0A}"/>
              </a:ext>
            </a:extLst>
          </p:cNvPr>
          <p:cNvSpPr>
            <a:spLocks xmlns:a="http://schemas.openxmlformats.org/drawingml/2006/main" noGrp="1"/>
          </p:cNvSpPr>
          <p:nvPr/>
        </p:nvSpPr>
        <p:spPr>
          <a:xfrm xmlns:a="http://schemas.openxmlformats.org/drawingml/2006/main">
            <a:off x="666750" y="4362450"/>
            <a:ext cx="619125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800" b="0">
                <a:solidFill>
                  <a:srgbClr val="FFFFFF">
                    <a:alpha val="80000"/>
                  </a:srgbClr>
                </a:solidFill>
                <a:latin typeface="Arial"/>
                <a:ea typeface="Arial"/>
                <a:cs typeface="Arial"/>
              </a:defRPr>
            </a:pPr>
            <a:r>
              <a:rPr sz="1800" b="0">
                <a:solidFill>
                  <a:srgbClr val="FFFFFF">
                    <a:alpha val="80000"/>
                  </a:srgbClr>
                </a:solidFill>
                <a:latin typeface="Arial"/>
                <a:ea typeface="Arial"/>
                <a:cs typeface="Arial"/>
              </a:rPr>
              <a:t>Return to the prejob pause. Put on required PPE. Clear the vehicle route. Confirm the ramp is stable.</a:t>
            </a:r>
          </a:p>
        </p:txBody>
      </p:sp>
      <p:sp>
        <p:nvSpPr>
          <p:cNvPr id="9" name="">
            <a:extLst xmlns:a="http://schemas.openxmlformats.org/drawingml/2006/main">
              <a:ext uri="{FF2B5EF4-FFF2-40B4-BE49-F238E27FC236}">
                <a16:creationId xmlns:a16="http://schemas.microsoft.com/office/drawing/2014/main" id="{8BC8A47C-2319-40EE-BCE4-FEFB8DE0753D}"/>
              </a:ext>
            </a:extLst>
          </p:cNvPr>
          <p:cNvSpPr>
            <a:spLocks xmlns:a="http://schemas.openxmlformats.org/drawingml/2006/main" noGrp="1"/>
          </p:cNvSpPr>
          <p:nvPr/>
        </p:nvSpPr>
        <p:spPr>
          <a:xfrm xmlns:a="http://schemas.openxmlformats.org/drawingml/2006/main">
            <a:off x="8020050" y="2076450"/>
            <a:ext cx="2381250" cy="2381250"/>
          </a:xfrm>
          <a:prstGeom xmlns:a="http://schemas.openxmlformats.org/drawingml/2006/main" prst="ellipse">
            <a:avLst/>
          </a:prstGeom>
          <a:solidFill xmlns:a="http://schemas.openxmlformats.org/drawingml/2006/main">
            <a:srgbClr val="C83E3E">
              <a:alpha val="18000"/>
            </a:srgbClr>
          </a:solidFill>
          <a:ln xmlns:a="http://schemas.openxmlformats.org/drawingml/2006/main" w="66675">
            <a:solidFill>
              <a:srgbClr val="C83E3E"/>
            </a:solidFill>
            <a:prstDash val="solid"/>
          </a:ln>
        </p:spPr>
      </p:sp>
      <p:sp>
        <p:nvSpPr>
          <p:cNvPr id="10" name="">
            <a:extLst xmlns:a="http://schemas.openxmlformats.org/drawingml/2006/main">
              <a:ext uri="{FF2B5EF4-FFF2-40B4-BE49-F238E27FC236}">
                <a16:creationId xmlns:a16="http://schemas.microsoft.com/office/drawing/2014/main" id="{4D97877F-89BD-4D3E-9DA3-9A763062230A}"/>
              </a:ext>
            </a:extLst>
          </p:cNvPr>
          <p:cNvSpPr>
            <a:spLocks xmlns:a="http://schemas.openxmlformats.org/drawingml/2006/main" noGrp="1"/>
          </p:cNvSpPr>
          <p:nvPr/>
        </p:nvSpPr>
        <p:spPr>
          <a:xfrm xmlns:a="http://schemas.openxmlformats.org/drawingml/2006/main">
            <a:off x="8191500" y="2781300"/>
            <a:ext cx="203835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3750" b="1">
                <a:solidFill>
                  <a:srgbClr val="FFFFFF"/>
                </a:solidFill>
                <a:latin typeface="Arial"/>
                <a:ea typeface="Arial"/>
                <a:cs typeface="Arial"/>
              </a:defRPr>
            </a:pPr>
            <a:r>
              <a:rPr sz="3750" b="1">
                <a:solidFill>
                  <a:srgbClr val="FFFFFF"/>
                </a:solidFill>
                <a:latin typeface="Arial"/>
                <a:ea typeface="Arial"/>
                <a:cs typeface="Arial"/>
              </a:rPr>
              <a:t>PAUSE</a:t>
            </a:r>
          </a:p>
        </p:txBody>
      </p:sp>
      <p:sp>
        <p:nvSpPr>
          <p:cNvPr id="11" name="retry-prep">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FD01FCE5-EDC6-467C-A607-536AD51E0DF3}"/>
              </a:ext>
            </a:extLst>
          </p:cNvPr>
          <p:cNvSpPr>
            <a:spLocks xmlns:a="http://schemas.openxmlformats.org/drawingml/2006/main" noGrp="1"/>
          </p:cNvSpPr>
          <p:nvPr/>
        </p:nvSpPr>
        <p:spPr>
          <a:xfrm xmlns:a="http://schemas.openxmlformats.org/drawingml/2006/main">
            <a:off x="666750" y="5676900"/>
            <a:ext cx="1809750" cy="495300"/>
          </a:xfrm>
          <a:prstGeom xmlns:a="http://schemas.openxmlformats.org/drawingml/2006/main" prst="roundRect">
            <a:avLst>
              <a:gd name="adj" fmla="val 50000"/>
            </a:avLst>
          </a:prstGeom>
          <a:solidFill xmlns:a="http://schemas.openxmlformats.org/drawingml/2006/main">
            <a:srgbClr val="C83E3E"/>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TRY AGAIN</a:t>
            </a:r>
          </a:p>
        </p:txBody>
      </p:sp>
      <p:sp>
        <p:nvSpPr>
          <p:cNvPr id="12" name="">
            <a:extLst xmlns:a="http://schemas.openxmlformats.org/drawingml/2006/main">
              <a:ext uri="{FF2B5EF4-FFF2-40B4-BE49-F238E27FC236}">
                <a16:creationId xmlns:a16="http://schemas.microsoft.com/office/drawing/2014/main" id="{DC945D12-E227-4F71-9E8B-8D39FC3BB300}"/>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FFFFFF">
                    <a:alpha val="72000"/>
                  </a:srgbClr>
                </a:solidFill>
                <a:latin typeface="Arial"/>
                <a:ea typeface="Arial"/>
                <a:cs typeface="Arial"/>
              </a:defRPr>
            </a:pPr>
            <a:r>
              <a:rPr sz="825" b="0">
                <a:solidFill>
                  <a:srgbClr val="FFFFFF">
                    <a:alpha val="72000"/>
                  </a:srgbClr>
                </a:solidFill>
                <a:latin typeface="Arial"/>
                <a:ea typeface="Arial"/>
                <a:cs typeface="Arial"/>
              </a:rPr>
              <a:t>Independent portfolio concept. Not affiliated with United Airlines.</a:t>
            </a:r>
          </a:p>
        </p:txBody>
      </p:sp>
      <p:sp>
        <p:nvSpPr>
          <p:cNvPr id="13" name="map-7">
            <a:hlinkClick xmlns:a="http://schemas.openxmlformats.org/drawingml/2006/main" xmlns:r="http://schemas.openxmlformats.org/officeDocument/2006/relationships" r:id="rId2" action="ppaction://hlinksldjump"/>
            <a:extLst xmlns:a="http://schemas.openxmlformats.org/drawingml/2006/main">
              <a:ext uri="{FF2B5EF4-FFF2-40B4-BE49-F238E27FC236}">
                <a16:creationId xmlns:a16="http://schemas.microsoft.com/office/drawing/2014/main" id="{85A314CD-DF5C-47BA-8CD6-3D13D718DE8D}"/>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FFFFFF">
              <a:alpha val="10000"/>
            </a:srgbClr>
          </a:solidFill>
          <a:ln xmlns:a="http://schemas.openxmlformats.org/drawingml/2006/main" w="9525">
            <a:solidFill>
              <a:srgbClr val="FFFFFF">
                <a:alpha val="30000"/>
              </a:srgbClr>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FFFFFF"/>
                </a:solidFill>
                <a:latin typeface="Arial"/>
                <a:ea typeface="Arial"/>
                <a:cs typeface="Arial"/>
              </a:defRPr>
            </a:pPr>
            <a:r>
              <a:rPr sz="975" b="1">
                <a:solidFill>
                  <a:srgbClr val="FFFFFF"/>
                </a:solidFill>
                <a:latin typeface="Arial"/>
                <a:ea typeface="Arial"/>
                <a:cs typeface="Arial"/>
              </a:rPr>
              <a:t>MAP</a:t>
            </a:r>
          </a:p>
        </p:txBody>
      </p:sp>
      <p:sp>
        <p:nvSpPr>
          <p:cNvPr id="14" name="">
            <a:extLst xmlns:a="http://schemas.openxmlformats.org/drawingml/2006/main">
              <a:ext uri="{FF2B5EF4-FFF2-40B4-BE49-F238E27FC236}">
                <a16:creationId xmlns:a16="http://schemas.microsoft.com/office/drawing/2014/main" id="{8168CD1D-1233-4EA1-9CCD-D0C4534B3D24}"/>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FFFFFF">
                    <a:alpha val="72000"/>
                  </a:srgbClr>
                </a:solidFill>
                <a:latin typeface="Arial"/>
                <a:ea typeface="Arial"/>
                <a:cs typeface="Arial"/>
              </a:defRPr>
            </a:pPr>
            <a:r>
              <a:rPr sz="900" b="1">
                <a:solidFill>
                  <a:srgbClr val="FFFFFF">
                    <a:alpha val="72000"/>
                  </a:srgbClr>
                </a:solidFill>
                <a:latin typeface="Arial"/>
                <a:ea typeface="Arial"/>
                <a:cs typeface="Arial"/>
              </a:rPr>
              <a:t>07</a:t>
            </a:r>
          </a:p>
        </p:txBody>
      </p:sp>
    </p:spTree>
    <p:transition spd="fast">
      <p:wipe dir="r"/>
    </p:transition>
    <p:extLst>
      <p:ext uri="{BB962C8B-B14F-4D97-AF65-F5344CB8AC3E}">
        <p14:creationId xmlns:p14="http://schemas.microsoft.com/office/powerpoint/2010/main" val="314261871"/>
      </p:ext>
    </p:extLst>
  </p:cSld>
</p:sld>
</file>

<file path=ppt/slides/slide8.xml><?xml version="1.0" encoding="utf-8"?>
<p:sld xmlns:p="http://schemas.openxmlformats.org/presentationml/2006/main">
  <p:cSld>
    <p:bg>
      <p:bgPr>
        <a:solidFill xmlns:a="http://schemas.openxmlformats.org/drawingml/2006/main">
          <a:srgbClr val="F3F7FA"/>
        </a:solidFill>
      </p:bgPr>
    </p:bg>
    <p:spTree>
      <p:nvGrpSpPr>
        <p:cNvPr id="1" name=""/>
        <p:cNvGrpSpPr/>
        <p:nvPr/>
      </p:nvGrpSpPr>
      <p:grpSpPr>
        <a:xfrm xmlns:a="http://schemas.openxmlformats.org/drawingml/2006/main"/>
      </p:grpSpPr>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6ad5aaf93741412a"/>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FC37F5E7-32C9-46E0-B040-AA34E19E9866}"/>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005DAA"/>
                </a:solidFill>
                <a:latin typeface="Arial"/>
                <a:ea typeface="Arial"/>
                <a:cs typeface="Arial"/>
              </a:defRPr>
            </a:pPr>
            <a:r>
              <a:rPr sz="1125" b="1">
                <a:solidFill>
                  <a:srgbClr val="005DAA"/>
                </a:solidFill>
                <a:latin typeface="Arial"/>
                <a:ea typeface="Arial"/>
                <a:cs typeface="Arial"/>
              </a:rPr>
              <a:t>DECISION FEEDBACK</a:t>
            </a:r>
          </a:p>
        </p:txBody>
      </p:sp>
      <p:sp>
        <p:nvSpPr>
          <p:cNvPr id="3" name="title-8">
            <a:extLst xmlns:a="http://schemas.openxmlformats.org/drawingml/2006/main">
              <a:ext uri="{FF2B5EF4-FFF2-40B4-BE49-F238E27FC236}">
                <a16:creationId xmlns:a16="http://schemas.microsoft.com/office/drawing/2014/main" id="{E673B716-3DA9-4A9B-A45A-91638A90EAA7}"/>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002244"/>
                </a:solidFill>
                <a:latin typeface="Arial"/>
                <a:ea typeface="Arial"/>
                <a:cs typeface="Arial"/>
              </a:defRPr>
            </a:pPr>
            <a:r>
              <a:rPr sz="3525" b="1">
                <a:solidFill>
                  <a:srgbClr val="002244"/>
                </a:solidFill>
                <a:latin typeface="Arial"/>
                <a:ea typeface="Arial"/>
                <a:cs typeface="Arial"/>
              </a:rPr>
              <a:t>Pause resets the job before fuel moves</a:t>
            </a:r>
          </a:p>
        </p:txBody>
      </p:sp>
      <p:sp>
        <p:nvSpPr>
          <p:cNvPr id="4" name="">
            <a:extLst xmlns:a="http://schemas.openxmlformats.org/drawingml/2006/main">
              <a:ext uri="{FF2B5EF4-FFF2-40B4-BE49-F238E27FC236}">
                <a16:creationId xmlns:a16="http://schemas.microsoft.com/office/drawing/2014/main" id="{83BF2F12-10C5-41AC-83E3-7F2ABD70A257}"/>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3CA9BA2-036B-4233-820D-FEB6B1446E3F}"/>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8547596B-EAAA-47B4-916D-C1F188FB5E60}"/>
              </a:ext>
            </a:extLst>
          </p:cNvPr>
          <p:cNvSpPr>
            <a:spLocks xmlns:a="http://schemas.openxmlformats.org/drawingml/2006/main" noGrp="1"/>
          </p:cNvSpPr>
          <p:nvPr/>
        </p:nvSpPr>
        <p:spPr>
          <a:xfrm xmlns:a="http://schemas.openxmlformats.org/drawingml/2006/main">
            <a:off x="666750" y="2047875"/>
            <a:ext cx="4095750" cy="876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4950" b="1">
                <a:solidFill>
                  <a:srgbClr val="16856A"/>
                </a:solidFill>
                <a:latin typeface="Arial"/>
                <a:ea typeface="Arial"/>
                <a:cs typeface="Arial"/>
              </a:defRPr>
            </a:pPr>
            <a:r>
              <a:rPr sz="4950" b="1">
                <a:solidFill>
                  <a:srgbClr val="16856A"/>
                </a:solidFill>
                <a:latin typeface="Arial"/>
                <a:ea typeface="Arial"/>
                <a:cs typeface="Arial"/>
              </a:rPr>
              <a:t>CORRECT</a:t>
            </a:r>
          </a:p>
        </p:txBody>
      </p:sp>
      <p:sp>
        <p:nvSpPr>
          <p:cNvPr id="7" name="">
            <a:extLst xmlns:a="http://schemas.openxmlformats.org/drawingml/2006/main">
              <a:ext uri="{FF2B5EF4-FFF2-40B4-BE49-F238E27FC236}">
                <a16:creationId xmlns:a16="http://schemas.microsoft.com/office/drawing/2014/main" id="{D7D85FD7-C3EF-4DCD-8393-EADCF7AA8A8F}"/>
              </a:ext>
            </a:extLst>
          </p:cNvPr>
          <p:cNvSpPr>
            <a:spLocks xmlns:a="http://schemas.openxmlformats.org/drawingml/2006/main" noGrp="1"/>
          </p:cNvSpPr>
          <p:nvPr/>
        </p:nvSpPr>
        <p:spPr>
          <a:xfrm xmlns:a="http://schemas.openxmlformats.org/drawingml/2006/main">
            <a:off x="666750" y="3333750"/>
            <a:ext cx="533400" cy="533400"/>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425" b="1">
                <a:solidFill>
                  <a:srgbClr val="FFFFFF"/>
                </a:solidFill>
                <a:latin typeface="Arial"/>
                <a:ea typeface="Arial"/>
                <a:cs typeface="Arial"/>
              </a:defRPr>
            </a:pPr>
            <a:r>
              <a:rPr sz="1425" b="1">
                <a:solidFill>
                  <a:srgbClr val="FFFFFF"/>
                </a:solidFill>
                <a:latin typeface="Arial"/>
                <a:ea typeface="Arial"/>
                <a:cs typeface="Arial"/>
              </a:rPr>
              <a:t>01</a:t>
            </a:r>
          </a:p>
        </p:txBody>
      </p:sp>
      <p:sp>
        <p:nvSpPr>
          <p:cNvPr id="8" name="">
            <a:extLst xmlns:a="http://schemas.openxmlformats.org/drawingml/2006/main">
              <a:ext uri="{FF2B5EF4-FFF2-40B4-BE49-F238E27FC236}">
                <a16:creationId xmlns:a16="http://schemas.microsoft.com/office/drawing/2014/main" id="{B391A191-D1BB-4245-B3A1-101FD3D4407F}"/>
              </a:ext>
            </a:extLst>
          </p:cNvPr>
          <p:cNvSpPr>
            <a:spLocks xmlns:a="http://schemas.openxmlformats.org/drawingml/2006/main" noGrp="1"/>
          </p:cNvSpPr>
          <p:nvPr/>
        </p:nvSpPr>
        <p:spPr>
          <a:xfrm xmlns:a="http://schemas.openxmlformats.org/drawingml/2006/main">
            <a:off x="1371600" y="3333750"/>
            <a:ext cx="4248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002244"/>
                </a:solidFill>
                <a:latin typeface="Arial"/>
                <a:ea typeface="Arial"/>
                <a:cs typeface="Arial"/>
              </a:defRPr>
            </a:pPr>
            <a:r>
              <a:rPr sz="1725" b="1">
                <a:solidFill>
                  <a:srgbClr val="002244"/>
                </a:solidFill>
                <a:latin typeface="Arial"/>
                <a:ea typeface="Arial"/>
                <a:cs typeface="Arial"/>
              </a:rPr>
              <a:t>Complete PPE</a:t>
            </a:r>
          </a:p>
        </p:txBody>
      </p:sp>
      <p:sp>
        <p:nvSpPr>
          <p:cNvPr id="9" name="">
            <a:extLst xmlns:a="http://schemas.openxmlformats.org/drawingml/2006/main">
              <a:ext uri="{FF2B5EF4-FFF2-40B4-BE49-F238E27FC236}">
                <a16:creationId xmlns:a16="http://schemas.microsoft.com/office/drawing/2014/main" id="{A64B3534-EE4F-4301-8726-43DDDBCAFEE1}"/>
              </a:ext>
            </a:extLst>
          </p:cNvPr>
          <p:cNvSpPr>
            <a:spLocks xmlns:a="http://schemas.openxmlformats.org/drawingml/2006/main" noGrp="1"/>
          </p:cNvSpPr>
          <p:nvPr/>
        </p:nvSpPr>
        <p:spPr>
          <a:xfrm xmlns:a="http://schemas.openxmlformats.org/drawingml/2006/main">
            <a:off x="1371600" y="3648075"/>
            <a:ext cx="42481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486581"/>
                </a:solidFill>
                <a:latin typeface="Arial"/>
                <a:ea typeface="Arial"/>
                <a:cs typeface="Arial"/>
              </a:defRPr>
            </a:pPr>
            <a:r>
              <a:rPr sz="1350" b="0">
                <a:solidFill>
                  <a:srgbClr val="486581"/>
                </a:solidFill>
                <a:latin typeface="Arial"/>
                <a:ea typeface="Arial"/>
                <a:cs typeface="Arial"/>
              </a:rPr>
              <a:t>Use the eye, hearing, hand, clothing, and footwear protection required for the task.</a:t>
            </a:r>
          </a:p>
        </p:txBody>
      </p:sp>
      <p:sp>
        <p:nvSpPr>
          <p:cNvPr id="10" name="">
            <a:extLst xmlns:a="http://schemas.openxmlformats.org/drawingml/2006/main">
              <a:ext uri="{FF2B5EF4-FFF2-40B4-BE49-F238E27FC236}">
                <a16:creationId xmlns:a16="http://schemas.microsoft.com/office/drawing/2014/main" id="{4D0C1C97-7F90-41B7-9C2B-55057AA7B907}"/>
              </a:ext>
            </a:extLst>
          </p:cNvPr>
          <p:cNvSpPr>
            <a:spLocks xmlns:a="http://schemas.openxmlformats.org/drawingml/2006/main" noGrp="1"/>
          </p:cNvSpPr>
          <p:nvPr/>
        </p:nvSpPr>
        <p:spPr>
          <a:xfrm xmlns:a="http://schemas.openxmlformats.org/drawingml/2006/main">
            <a:off x="666750" y="4476750"/>
            <a:ext cx="533400" cy="53340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ctr">
              <a:defRPr sz="1425" b="1">
                <a:solidFill>
                  <a:srgbClr val="FFFFFF"/>
                </a:solidFill>
                <a:latin typeface="Arial"/>
                <a:ea typeface="Arial"/>
                <a:cs typeface="Arial"/>
              </a:defRPr>
            </a:pPr>
            <a:r>
              <a:rPr sz="1425" b="1">
                <a:solidFill>
                  <a:srgbClr val="FFFFFF"/>
                </a:solidFill>
                <a:latin typeface="Arial"/>
                <a:ea typeface="Arial"/>
                <a:cs typeface="Arial"/>
              </a:rPr>
              <a:t>02</a:t>
            </a:r>
          </a:p>
        </p:txBody>
      </p:sp>
      <p:sp>
        <p:nvSpPr>
          <p:cNvPr id="11" name="">
            <a:extLst xmlns:a="http://schemas.openxmlformats.org/drawingml/2006/main">
              <a:ext uri="{FF2B5EF4-FFF2-40B4-BE49-F238E27FC236}">
                <a16:creationId xmlns:a16="http://schemas.microsoft.com/office/drawing/2014/main" id="{48B91213-11C3-4431-8C0C-843511A1AC72}"/>
              </a:ext>
            </a:extLst>
          </p:cNvPr>
          <p:cNvSpPr>
            <a:spLocks xmlns:a="http://schemas.openxmlformats.org/drawingml/2006/main" noGrp="1"/>
          </p:cNvSpPr>
          <p:nvPr/>
        </p:nvSpPr>
        <p:spPr>
          <a:xfrm xmlns:a="http://schemas.openxmlformats.org/drawingml/2006/main">
            <a:off x="1371600" y="4476750"/>
            <a:ext cx="42481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725" b="1">
                <a:solidFill>
                  <a:srgbClr val="002244"/>
                </a:solidFill>
                <a:latin typeface="Arial"/>
                <a:ea typeface="Arial"/>
                <a:cs typeface="Arial"/>
              </a:defRPr>
            </a:pPr>
            <a:r>
              <a:rPr sz="1725" b="1">
                <a:solidFill>
                  <a:srgbClr val="002244"/>
                </a:solidFill>
                <a:latin typeface="Arial"/>
                <a:ea typeface="Arial"/>
                <a:cs typeface="Arial"/>
              </a:rPr>
              <a:t>Clear the route</a:t>
            </a:r>
          </a:p>
        </p:txBody>
      </p:sp>
      <p:sp>
        <p:nvSpPr>
          <p:cNvPr id="12" name="">
            <a:extLst xmlns:a="http://schemas.openxmlformats.org/drawingml/2006/main">
              <a:ext uri="{FF2B5EF4-FFF2-40B4-BE49-F238E27FC236}">
                <a16:creationId xmlns:a16="http://schemas.microsoft.com/office/drawing/2014/main" id="{03ECF00D-7215-412A-89C6-08CEFF6BB295}"/>
              </a:ext>
            </a:extLst>
          </p:cNvPr>
          <p:cNvSpPr>
            <a:spLocks xmlns:a="http://schemas.openxmlformats.org/drawingml/2006/main" noGrp="1"/>
          </p:cNvSpPr>
          <p:nvPr/>
        </p:nvSpPr>
        <p:spPr>
          <a:xfrm xmlns:a="http://schemas.openxmlformats.org/drawingml/2006/main">
            <a:off x="1371600" y="4791075"/>
            <a:ext cx="42481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1350" b="0">
                <a:solidFill>
                  <a:srgbClr val="486581"/>
                </a:solidFill>
                <a:latin typeface="Arial"/>
                <a:ea typeface="Arial"/>
                <a:cs typeface="Arial"/>
              </a:defRPr>
            </a:pPr>
            <a:r>
              <a:rPr sz="1350" b="0">
                <a:solidFill>
                  <a:srgbClr val="486581"/>
                </a:solidFill>
                <a:latin typeface="Arial"/>
                <a:ea typeface="Arial"/>
                <a:cs typeface="Arial"/>
              </a:rPr>
              <a:t>Keep the fuel vehicle stable and preserve an unobstructed path away from the aircraft.</a:t>
            </a:r>
          </a:p>
        </p:txBody>
      </p:sp>
      <p:sp>
        <p:nvSpPr>
          <p:cNvPr id="13" name="">
            <a:extLst xmlns:a="http://schemas.openxmlformats.org/drawingml/2006/main">
              <a:ext uri="{FF2B5EF4-FFF2-40B4-BE49-F238E27FC236}">
                <a16:creationId xmlns:a16="http://schemas.microsoft.com/office/drawing/2014/main" id="{9AD0F999-3D2C-476D-A968-25BA65DBAB6F}"/>
              </a:ext>
            </a:extLst>
          </p:cNvPr>
          <p:cNvSpPr>
            <a:spLocks xmlns:a="http://schemas.openxmlformats.org/drawingml/2006/main" noGrp="1"/>
          </p:cNvSpPr>
          <p:nvPr/>
        </p:nvSpPr>
        <p:spPr>
          <a:xfrm xmlns:a="http://schemas.openxmlformats.org/drawingml/2006/main">
            <a:off x="6572250" y="2095500"/>
            <a:ext cx="4476750" cy="3143250"/>
          </a:xfrm>
          <a:prstGeom xmlns:a="http://schemas.openxmlformats.org/drawingml/2006/main" prst="roundRect">
            <a:avLst>
              <a:gd name="adj" fmla="val 8485"/>
            </a:avLst>
          </a:prstGeom>
          <a:solidFill xmlns:a="http://schemas.openxmlformats.org/drawingml/2006/main">
            <a:srgbClr val="002244"/>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6"/>
          <a:fontRef xmlns:a="http://schemas.openxmlformats.org/drawingml/2006/main" idx="major"/>
        </p:style>
      </p:sp>
      <p:sp>
        <p:nvSpPr>
          <p:cNvPr id="14" name="">
            <a:extLst xmlns:a="http://schemas.openxmlformats.org/drawingml/2006/main">
              <a:ext uri="{FF2B5EF4-FFF2-40B4-BE49-F238E27FC236}">
                <a16:creationId xmlns:a16="http://schemas.microsoft.com/office/drawing/2014/main" id="{FE751D49-913D-4948-A9A4-D1EEF965AB3D}"/>
              </a:ext>
            </a:extLst>
          </p:cNvPr>
          <p:cNvSpPr>
            <a:spLocks xmlns:a="http://schemas.openxmlformats.org/drawingml/2006/main" noGrp="1"/>
          </p:cNvSpPr>
          <p:nvPr/>
        </p:nvSpPr>
        <p:spPr>
          <a:xfrm xmlns:a="http://schemas.openxmlformats.org/drawingml/2006/main">
            <a:off x="7086600" y="2647950"/>
            <a:ext cx="3429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154"/>
          </a:bodyPr>
          <a:lstStyle xmlns:a="http://schemas.openxmlformats.org/drawingml/2006/main"/>
          <a:p xmlns:a="http://schemas.openxmlformats.org/drawingml/2006/main">
            <a:pPr algn="ctr">
              <a:defRPr sz="2925" b="1">
                <a:solidFill>
                  <a:srgbClr val="FFFFFF"/>
                </a:solidFill>
                <a:latin typeface="Arial"/>
                <a:ea typeface="Arial"/>
                <a:cs typeface="Arial"/>
              </a:defRPr>
            </a:pPr>
            <a:r>
              <a:rPr sz="2925" b="1">
                <a:solidFill>
                  <a:srgbClr val="FFFFFF"/>
                </a:solidFill>
                <a:latin typeface="Arial"/>
                <a:ea typeface="Arial"/>
                <a:cs typeface="Arial"/>
              </a:rPr>
              <a:t>A pause is a safety action.</a:t>
            </a:r>
          </a:p>
        </p:txBody>
      </p:sp>
      <p:sp>
        <p:nvSpPr>
          <p:cNvPr id="15" name="">
            <a:extLst xmlns:a="http://schemas.openxmlformats.org/drawingml/2006/main">
              <a:ext uri="{FF2B5EF4-FFF2-40B4-BE49-F238E27FC236}">
                <a16:creationId xmlns:a16="http://schemas.microsoft.com/office/drawing/2014/main" id="{84CD84FF-CCE8-4303-8811-AAF0455A3E99}"/>
              </a:ext>
            </a:extLst>
          </p:cNvPr>
          <p:cNvSpPr>
            <a:spLocks xmlns:a="http://schemas.openxmlformats.org/drawingml/2006/main" noGrp="1"/>
          </p:cNvSpPr>
          <p:nvPr/>
        </p:nvSpPr>
        <p:spPr>
          <a:xfrm xmlns:a="http://schemas.openxmlformats.org/drawingml/2006/main">
            <a:off x="7162800" y="3781425"/>
            <a:ext cx="3276600" cy="971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ctr">
              <a:defRPr sz="1800" b="0">
                <a:solidFill>
                  <a:srgbClr val="FFFFFF">
                    <a:alpha val="80000"/>
                  </a:srgbClr>
                </a:solidFill>
                <a:latin typeface="Arial"/>
                <a:ea typeface="Arial"/>
                <a:cs typeface="Arial"/>
              </a:defRPr>
            </a:pPr>
            <a:r>
              <a:rPr sz="1800" b="0">
                <a:solidFill>
                  <a:srgbClr val="FFFFFF">
                    <a:alpha val="80000"/>
                  </a:srgbClr>
                </a:solidFill>
                <a:latin typeface="Arial"/>
                <a:ea typeface="Arial"/>
                <a:cs typeface="Arial"/>
              </a:rPr>
              <a:t>Resume only when the conditions are controlled and communication is clear.</a:t>
            </a:r>
          </a:p>
        </p:txBody>
      </p:sp>
      <p:sp>
        <p:nvSpPr>
          <p:cNvPr id="16" name="prep-next">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F9AE5B2E-7D92-46E9-8960-DC29DDF41B99}"/>
              </a:ext>
            </a:extLst>
          </p:cNvPr>
          <p:cNvSpPr>
            <a:spLocks xmlns:a="http://schemas.openxmlformats.org/drawingml/2006/main" noGrp="1"/>
          </p:cNvSpPr>
          <p:nvPr/>
        </p:nvSpPr>
        <p:spPr>
          <a:xfrm xmlns:a="http://schemas.openxmlformats.org/drawingml/2006/main">
            <a:off x="8858250" y="5638800"/>
            <a:ext cx="1905000" cy="495300"/>
          </a:xfrm>
          <a:prstGeom xmlns:a="http://schemas.openxmlformats.org/drawingml/2006/main" prst="roundRect">
            <a:avLst>
              <a:gd name="adj" fmla="val 50000"/>
            </a:avLst>
          </a:prstGeom>
          <a:solidFill xmlns:a="http://schemas.openxmlformats.org/drawingml/2006/main">
            <a:srgbClr val="16856A"/>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133350" tIns="0" rIns="133350" bIns="0" anchor="ctr">
            <a:normAutofit fontScale="100000"/>
          </a:bodyPr>
          <a:lstStyle xmlns:a="http://schemas.openxmlformats.org/drawingml/2006/main"/>
          <a:p xmlns:a="http://schemas.openxmlformats.org/drawingml/2006/main">
            <a:pPr algn="ctr">
              <a:defRPr sz="1500" b="1">
                <a:solidFill>
                  <a:srgbClr val="FFFFFF"/>
                </a:solidFill>
                <a:latin typeface="Arial"/>
                <a:ea typeface="Arial"/>
                <a:cs typeface="Arial"/>
              </a:defRPr>
            </a:pPr>
            <a:r>
              <a:rPr sz="1500" b="1">
                <a:solidFill>
                  <a:srgbClr val="FFFFFF"/>
                </a:solidFill>
                <a:latin typeface="Arial"/>
                <a:ea typeface="Arial"/>
                <a:cs typeface="Arial"/>
              </a:rPr>
              <a:t>CONTINUE</a:t>
            </a:r>
          </a:p>
        </p:txBody>
      </p:sp>
      <p:sp>
        <p:nvSpPr>
          <p:cNvPr id="17" name="">
            <a:extLst xmlns:a="http://schemas.openxmlformats.org/drawingml/2006/main">
              <a:ext uri="{FF2B5EF4-FFF2-40B4-BE49-F238E27FC236}">
                <a16:creationId xmlns:a16="http://schemas.microsoft.com/office/drawing/2014/main" id="{28CF44D9-1AC9-4EC9-AAB9-9CAEE1495FAE}"/>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486581"/>
                </a:solidFill>
                <a:latin typeface="Arial"/>
                <a:ea typeface="Arial"/>
                <a:cs typeface="Arial"/>
              </a:defRPr>
            </a:pPr>
            <a:r>
              <a:rPr sz="825" b="0">
                <a:solidFill>
                  <a:srgbClr val="486581"/>
                </a:solidFill>
                <a:latin typeface="Arial"/>
                <a:ea typeface="Arial"/>
                <a:cs typeface="Arial"/>
              </a:rPr>
              <a:t>Independent portfolio concept. Not affiliated with United Airlines.</a:t>
            </a:r>
          </a:p>
        </p:txBody>
      </p:sp>
      <p:sp>
        <p:nvSpPr>
          <p:cNvPr id="18" name="map-8">
            <a:hlinkClick xmlns:a="http://schemas.openxmlformats.org/drawingml/2006/main" xmlns:r="http://schemas.openxmlformats.org/officeDocument/2006/relationships" r:id="rId2" action="ppaction://hlinksldjump"/>
            <a:extLst xmlns:a="http://schemas.openxmlformats.org/drawingml/2006/main">
              <a:ext uri="{FF2B5EF4-FFF2-40B4-BE49-F238E27FC236}">
                <a16:creationId xmlns:a16="http://schemas.microsoft.com/office/drawing/2014/main" id="{0412FA31-2140-4ADD-BF31-E500FE8ACAA8}"/>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DFF4FC"/>
          </a:solidFill>
          <a:ln xmlns:a="http://schemas.openxmlformats.org/drawingml/2006/main" w="9525">
            <a:solidFill>
              <a:srgbClr val="B8DDEB"/>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005DAA"/>
                </a:solidFill>
                <a:latin typeface="Arial"/>
                <a:ea typeface="Arial"/>
                <a:cs typeface="Arial"/>
              </a:defRPr>
            </a:pPr>
            <a:r>
              <a:rPr sz="975" b="1">
                <a:solidFill>
                  <a:srgbClr val="005DAA"/>
                </a:solidFill>
                <a:latin typeface="Arial"/>
                <a:ea typeface="Arial"/>
                <a:cs typeface="Arial"/>
              </a:rPr>
              <a:t>MAP</a:t>
            </a:r>
          </a:p>
        </p:txBody>
      </p:sp>
      <p:sp>
        <p:nvSpPr>
          <p:cNvPr id="19" name="">
            <a:extLst xmlns:a="http://schemas.openxmlformats.org/drawingml/2006/main">
              <a:ext uri="{FF2B5EF4-FFF2-40B4-BE49-F238E27FC236}">
                <a16:creationId xmlns:a16="http://schemas.microsoft.com/office/drawing/2014/main" id="{68989623-B2AF-4964-9A3C-EFCA79444560}"/>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486581"/>
                </a:solidFill>
                <a:latin typeface="Arial"/>
                <a:ea typeface="Arial"/>
                <a:cs typeface="Arial"/>
              </a:defRPr>
            </a:pPr>
            <a:r>
              <a:rPr sz="900" b="1">
                <a:solidFill>
                  <a:srgbClr val="486581"/>
                </a:solidFill>
                <a:latin typeface="Arial"/>
                <a:ea typeface="Arial"/>
                <a:cs typeface="Arial"/>
              </a:rPr>
              <a:t>08</a:t>
            </a:r>
          </a:p>
        </p:txBody>
      </p:sp>
    </p:spTree>
    <p:transition spd="fast">
      <p:wipe dir="r"/>
    </p:transition>
    <p:extLst>
      <p:ext uri="{BB962C8B-B14F-4D97-AF65-F5344CB8AC3E}">
        <p14:creationId xmlns:p14="http://schemas.microsoft.com/office/powerpoint/2010/main" val="962880724"/>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13d4e9503c244047"/>
          <a:srcRect xmlns:a="http://schemas.openxmlformats.org/drawingml/2006/main" l="0" t="0" r="0" b="0"/>
          <a:stretch xmlns:a="http://schemas.openxmlformats.org/drawingml/2006/main">
            <a:fillRect l="0" t="0" r="0" b="0"/>
          </a:stretch>
        </p:blipFill>
        <p:spPr>
          <a:xfrm xmlns:a="http://schemas.openxmlformats.org/drawingml/2006/main">
            <a:off x="514350" y="285750"/>
            <a:ext cx="361950" cy="36195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F575AEB8-5236-4AEC-BD98-A9EE6F0189A1}"/>
              </a:ext>
            </a:extLst>
          </p:cNvPr>
          <p:cNvSpPr>
            <a:spLocks xmlns:a="http://schemas.openxmlformats.org/drawingml/2006/main" noGrp="1"/>
          </p:cNvSpPr>
          <p:nvPr/>
        </p:nvSpPr>
        <p:spPr>
          <a:xfrm xmlns:a="http://schemas.openxmlformats.org/drawingml/2006/main">
            <a:off x="990600" y="295275"/>
            <a:ext cx="285750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125" b="1">
                <a:solidFill>
                  <a:srgbClr val="005DAA"/>
                </a:solidFill>
                <a:latin typeface="Arial"/>
                <a:ea typeface="Arial"/>
                <a:cs typeface="Arial"/>
              </a:defRPr>
            </a:pPr>
            <a:r>
              <a:rPr sz="1125" b="1">
                <a:solidFill>
                  <a:srgbClr val="005DAA"/>
                </a:solidFill>
                <a:latin typeface="Arial"/>
                <a:ea typeface="Arial"/>
                <a:cs typeface="Arial"/>
              </a:rPr>
              <a:t>PREPARE</a:t>
            </a:r>
          </a:p>
        </p:txBody>
      </p:sp>
      <p:sp>
        <p:nvSpPr>
          <p:cNvPr id="3" name="title-9">
            <a:extLst xmlns:a="http://schemas.openxmlformats.org/drawingml/2006/main">
              <a:ext uri="{FF2B5EF4-FFF2-40B4-BE49-F238E27FC236}">
                <a16:creationId xmlns:a16="http://schemas.microsoft.com/office/drawing/2014/main" id="{7BA2FCBD-012F-447A-B02F-61CE81C068B3}"/>
              </a:ext>
            </a:extLst>
          </p:cNvPr>
          <p:cNvSpPr>
            <a:spLocks xmlns:a="http://schemas.openxmlformats.org/drawingml/2006/main" noGrp="1"/>
          </p:cNvSpPr>
          <p:nvPr/>
        </p:nvSpPr>
        <p:spPr>
          <a:xfrm xmlns:a="http://schemas.openxmlformats.org/drawingml/2006/main">
            <a:off x="514350" y="819150"/>
            <a:ext cx="1066800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3525" b="1">
                <a:solidFill>
                  <a:srgbClr val="002244"/>
                </a:solidFill>
                <a:latin typeface="Arial"/>
                <a:ea typeface="Arial"/>
                <a:cs typeface="Arial"/>
              </a:defRPr>
            </a:pPr>
            <a:r>
              <a:rPr sz="3525" b="1">
                <a:solidFill>
                  <a:srgbClr val="002244"/>
                </a:solidFill>
                <a:latin typeface="Arial"/>
                <a:ea typeface="Arial"/>
                <a:cs typeface="Arial"/>
              </a:rPr>
              <a:t>Match the order to the aircraft before approach</a:t>
            </a:r>
          </a:p>
        </p:txBody>
      </p:sp>
      <p:sp>
        <p:nvSpPr>
          <p:cNvPr id="4" name="">
            <a:extLst xmlns:a="http://schemas.openxmlformats.org/drawingml/2006/main">
              <a:ext uri="{FF2B5EF4-FFF2-40B4-BE49-F238E27FC236}">
                <a16:creationId xmlns:a16="http://schemas.microsoft.com/office/drawing/2014/main" id="{D43CB38F-DC8F-40EA-9CDA-8F27B80DDB01}"/>
              </a:ext>
            </a:extLst>
          </p:cNvPr>
          <p:cNvSpPr>
            <a:spLocks xmlns:a="http://schemas.openxmlformats.org/drawingml/2006/main" noGrp="1"/>
          </p:cNvSpPr>
          <p:nvPr/>
        </p:nvSpPr>
        <p:spPr>
          <a:xfrm xmlns:a="http://schemas.openxmlformats.org/drawingml/2006/main">
            <a:off x="514350" y="1533525"/>
            <a:ext cx="819150" cy="47625"/>
          </a:xfrm>
          <a:prstGeom xmlns:a="http://schemas.openxmlformats.org/drawingml/2006/main" prst="roundRect">
            <a:avLst>
              <a:gd name="adj" fmla="val 50000"/>
            </a:avLst>
          </a:prstGeom>
          <a:solidFill xmlns:a="http://schemas.openxmlformats.org/drawingml/2006/main">
            <a:srgbClr val="00A9E0"/>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D1F66B9-50A4-462D-AE5B-7BF7A4B75D9F}"/>
              </a:ext>
            </a:extLst>
          </p:cNvPr>
          <p:cNvSpPr>
            <a:spLocks xmlns:a="http://schemas.openxmlformats.org/drawingml/2006/main" noGrp="1"/>
          </p:cNvSpPr>
          <p:nvPr/>
        </p:nvSpPr>
        <p:spPr>
          <a:xfrm xmlns:a="http://schemas.openxmlformats.org/drawingml/2006/main">
            <a:off x="1333500" y="1533525"/>
            <a:ext cx="419100" cy="47625"/>
          </a:xfrm>
          <a:prstGeom xmlns:a="http://schemas.openxmlformats.org/drawingml/2006/main" prst="roundRect">
            <a:avLst>
              <a:gd name="adj" fmla="val 50000"/>
            </a:avLst>
          </a:prstGeom>
          <a:solidFill xmlns:a="http://schemas.openxmlformats.org/drawingml/2006/main">
            <a:srgbClr val="6244BB"/>
          </a:solidFill>
          <a:ln xmlns:a="http://schemas.openxmlformats.org/drawingml/2006/main" w="0">
            <a:noFill/>
            <a:prstDash val="solid"/>
          </a:ln>
        </p:spPr>
      </p:sp>
      <p:pic>
        <p:nvPicPr>
          <p:cNvPr id="33" name=""/>
          <p:cNvPicPr>
            <a:picLocks xmlns:a="http://schemas.openxmlformats.org/drawingml/2006/main" noChangeAspect="1"/>
          </p:cNvPicPr>
          <p:nvPr/>
        </p:nvPicPr>
        <p:blipFill>
          <a:blip xmlns:r="http://schemas.openxmlformats.org/officeDocument/2006/relationships" xmlns:a="http://schemas.openxmlformats.org/drawingml/2006/main" r:embed="Rb1d5ed8f51414e3d"/>
          <a:srcRect xmlns:a="http://schemas.openxmlformats.org/drawingml/2006/main" l="5048" t="0" r="5048" b="0"/>
          <a:stretch xmlns:a="http://schemas.openxmlformats.org/drawingml/2006/main">
            <a:fillRect l="0" t="0" r="0" b="0"/>
          </a:stretch>
        </p:blipFill>
        <p:spPr>
          <a:xfrm xmlns:a="http://schemas.openxmlformats.org/drawingml/2006/main">
            <a:off x="0" y="1695450"/>
            <a:ext cx="6191250" cy="4591050"/>
          </a:xfrm>
          <a:prstGeom xmlns:a="http://schemas.openxmlformats.org/drawingml/2006/main" prst="rect">
            <a:avLst/>
          </a:prstGeom>
        </p:spPr>
      </p:pic>
      <p:sp>
        <p:nvSpPr>
          <p:cNvPr id="7" name="">
            <a:extLst xmlns:a="http://schemas.openxmlformats.org/drawingml/2006/main">
              <a:ext uri="{FF2B5EF4-FFF2-40B4-BE49-F238E27FC236}">
                <a16:creationId xmlns:a16="http://schemas.microsoft.com/office/drawing/2014/main" id="{00B3A29F-A308-498E-AB41-A7D29E18A7B7}"/>
              </a:ext>
            </a:extLst>
          </p:cNvPr>
          <p:cNvSpPr>
            <a:spLocks xmlns:a="http://schemas.openxmlformats.org/drawingml/2006/main" noGrp="1"/>
          </p:cNvSpPr>
          <p:nvPr/>
        </p:nvSpPr>
        <p:spPr>
          <a:xfrm xmlns:a="http://schemas.openxmlformats.org/drawingml/2006/main">
            <a:off x="5905500" y="1695450"/>
            <a:ext cx="952500" cy="4591050"/>
          </a:xfrm>
          <a:prstGeom xmlns:a="http://schemas.openxmlformats.org/drawingml/2006/main" prst="rect">
            <a:avLst/>
          </a:prstGeom>
          <a:gradFill xmlns:a="http://schemas.openxmlformats.org/drawingml/2006/main">
            <a:gsLst>
              <a:gs pos="0">
                <a:srgbClr val="FFFFFF">
                  <a:alpha val="0"/>
                </a:srgbClr>
              </a:gs>
              <a:gs pos="100000">
                <a:srgbClr val="FFFFFF"/>
              </a:gs>
            </a:gsLst>
            <a:lin ang="5400000"/>
          </a:gra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9AC9C4EA-91D8-4784-AEAD-9370E3329B13}"/>
              </a:ext>
            </a:extLst>
          </p:cNvPr>
          <p:cNvSpPr>
            <a:spLocks xmlns:a="http://schemas.openxmlformats.org/drawingml/2006/main" noGrp="1"/>
          </p:cNvSpPr>
          <p:nvPr/>
        </p:nvSpPr>
        <p:spPr>
          <a:xfrm xmlns:a="http://schemas.openxmlformats.org/drawingml/2006/main">
            <a:off x="2324100" y="2152650"/>
            <a:ext cx="1581150" cy="361950"/>
          </a:xfrm>
          <a:prstGeom xmlns:a="http://schemas.openxmlformats.org/drawingml/2006/main" prst="roundRect">
            <a:avLst>
              <a:gd name="adj" fmla="val 50000"/>
            </a:avLst>
          </a:prstGeom>
          <a:solidFill xmlns:a="http://schemas.openxmlformats.org/drawingml/2006/main">
            <a:srgbClr val="002244"/>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95250" tIns="0" rIns="95250" bIns="0" anchor="ctr">
            <a:normAutofit fontScale="100000"/>
          </a:bodyPr>
          <a:lstStyle xmlns:a="http://schemas.openxmlformats.org/drawingml/2006/main"/>
          <a:p xmlns:a="http://schemas.openxmlformats.org/drawingml/2006/main">
            <a:pPr algn="ctr">
              <a:defRPr sz="1125" b="1">
                <a:solidFill>
                  <a:srgbClr val="FFFFFF"/>
                </a:solidFill>
                <a:latin typeface="Arial"/>
                <a:ea typeface="Arial"/>
                <a:cs typeface="Arial"/>
              </a:defRPr>
            </a:pPr>
            <a:r>
              <a:rPr sz="1125" b="1">
                <a:solidFill>
                  <a:srgbClr val="FFFFFF"/>
                </a:solidFill>
                <a:latin typeface="Arial"/>
                <a:ea typeface="Arial"/>
                <a:cs typeface="Arial"/>
              </a:rPr>
              <a:t>PAPER ORDER</a:t>
            </a:r>
          </a:p>
        </p:txBody>
      </p:sp>
      <p:sp>
        <p:nvSpPr>
          <p:cNvPr id="9" name="">
            <a:extLst xmlns:a="http://schemas.openxmlformats.org/drawingml/2006/main">
              <a:ext uri="{FF2B5EF4-FFF2-40B4-BE49-F238E27FC236}">
                <a16:creationId xmlns:a16="http://schemas.microsoft.com/office/drawing/2014/main" id="{9545B018-E7DD-48AE-BB9C-C25C54DD423F}"/>
              </a:ext>
            </a:extLst>
          </p:cNvPr>
          <p:cNvSpPr>
            <a:spLocks xmlns:a="http://schemas.openxmlformats.org/drawingml/2006/main" noGrp="1"/>
          </p:cNvSpPr>
          <p:nvPr/>
        </p:nvSpPr>
        <p:spPr>
          <a:xfrm xmlns:a="http://schemas.openxmlformats.org/drawingml/2006/main">
            <a:off x="4095750" y="2152650"/>
            <a:ext cx="1752600" cy="361950"/>
          </a:xfrm>
          <a:prstGeom xmlns:a="http://schemas.openxmlformats.org/drawingml/2006/main" prst="roundRect">
            <a:avLst>
              <a:gd name="adj" fmla="val 50000"/>
            </a:avLst>
          </a:prstGeom>
          <a:solidFill xmlns:a="http://schemas.openxmlformats.org/drawingml/2006/main">
            <a:srgbClr val="005DAA"/>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95250" tIns="0" rIns="95250" bIns="0" anchor="ctr">
            <a:normAutofit fontScale="100000"/>
          </a:bodyPr>
          <a:lstStyle xmlns:a="http://schemas.openxmlformats.org/drawingml/2006/main"/>
          <a:p xmlns:a="http://schemas.openxmlformats.org/drawingml/2006/main">
            <a:pPr algn="ctr">
              <a:defRPr sz="1125" b="1">
                <a:solidFill>
                  <a:srgbClr val="FFFFFF"/>
                </a:solidFill>
                <a:latin typeface="Arial"/>
                <a:ea typeface="Arial"/>
                <a:cs typeface="Arial"/>
              </a:defRPr>
            </a:pPr>
            <a:r>
              <a:rPr sz="1125" b="1">
                <a:solidFill>
                  <a:srgbClr val="FFFFFF"/>
                </a:solidFill>
                <a:latin typeface="Arial"/>
                <a:ea typeface="Arial"/>
                <a:cs typeface="Arial"/>
              </a:rPr>
              <a:t>DIGITAL RECORD</a:t>
            </a:r>
          </a:p>
        </p:txBody>
      </p:sp>
      <p:sp>
        <p:nvSpPr>
          <p:cNvPr id="10" name="">
            <a:extLst xmlns:a="http://schemas.openxmlformats.org/drawingml/2006/main">
              <a:ext uri="{FF2B5EF4-FFF2-40B4-BE49-F238E27FC236}">
                <a16:creationId xmlns:a16="http://schemas.microsoft.com/office/drawing/2014/main" id="{09D86014-5144-4C88-A774-A19DAB1AE6B4}"/>
              </a:ext>
            </a:extLst>
          </p:cNvPr>
          <p:cNvSpPr>
            <a:spLocks xmlns:a="http://schemas.openxmlformats.org/drawingml/2006/main" noGrp="1"/>
          </p:cNvSpPr>
          <p:nvPr/>
        </p:nvSpPr>
        <p:spPr>
          <a:xfrm xmlns:a="http://schemas.openxmlformats.org/drawingml/2006/main">
            <a:off x="3028950" y="5219700"/>
            <a:ext cx="1752600" cy="361950"/>
          </a:xfrm>
          <a:prstGeom xmlns:a="http://schemas.openxmlformats.org/drawingml/2006/main" prst="roundRect">
            <a:avLst>
              <a:gd name="adj" fmla="val 50000"/>
            </a:avLst>
          </a:prstGeom>
          <a:solidFill xmlns:a="http://schemas.openxmlformats.org/drawingml/2006/main">
            <a:srgbClr val="16856A"/>
          </a:solidFill>
          <a:ln xmlns:a="http://schemas.openxmlformats.org/drawingml/2006/main" w="0">
            <a:noFill/>
            <a:prstDash val="solid"/>
          </a:ln>
        </p:spPr>
        <p:style>
          <a:lnRef xmlns:a="http://schemas.openxmlformats.org/drawingml/2006/main" idx="0"/>
          <a:fillRef xmlns:a="http://schemas.openxmlformats.org/drawingml/2006/main" idx="0"/>
          <a:effectRef xmlns:a="http://schemas.openxmlformats.org/drawingml/2006/main" idx="4"/>
          <a:fontRef xmlns:a="http://schemas.openxmlformats.org/drawingml/2006/main" idx="major"/>
        </p:style>
        <p:txBody>
          <a:bodyPr xmlns:a="http://schemas.openxmlformats.org/drawingml/2006/main" lIns="95250" tIns="0" rIns="95250" bIns="0" anchor="ctr">
            <a:normAutofit fontScale="100000"/>
          </a:bodyPr>
          <a:lstStyle xmlns:a="http://schemas.openxmlformats.org/drawingml/2006/main"/>
          <a:p xmlns:a="http://schemas.openxmlformats.org/drawingml/2006/main">
            <a:pPr algn="ctr">
              <a:defRPr sz="1125" b="1">
                <a:solidFill>
                  <a:srgbClr val="FFFFFF"/>
                </a:solidFill>
                <a:latin typeface="Arial"/>
                <a:ea typeface="Arial"/>
                <a:cs typeface="Arial"/>
              </a:defRPr>
            </a:pPr>
            <a:r>
              <a:rPr sz="1125" b="1">
                <a:solidFill>
                  <a:srgbClr val="FFFFFF"/>
                </a:solidFill>
                <a:latin typeface="Arial"/>
                <a:ea typeface="Arial"/>
                <a:cs typeface="Arial"/>
              </a:rPr>
              <a:t>MATCH 4 FIELDS</a:t>
            </a:r>
          </a:p>
        </p:txBody>
      </p:sp>
      <p:sp>
        <p:nvSpPr>
          <p:cNvPr id="11" name="">
            <a:extLst xmlns:a="http://schemas.openxmlformats.org/drawingml/2006/main">
              <a:ext uri="{FF2B5EF4-FFF2-40B4-BE49-F238E27FC236}">
                <a16:creationId xmlns:a16="http://schemas.microsoft.com/office/drawing/2014/main" id="{A1CC9AEB-76CA-4D0D-803C-F155DFCD6660}"/>
              </a:ext>
            </a:extLst>
          </p:cNvPr>
          <p:cNvSpPr>
            <a:spLocks xmlns:a="http://schemas.openxmlformats.org/drawingml/2006/main" noGrp="1"/>
          </p:cNvSpPr>
          <p:nvPr/>
        </p:nvSpPr>
        <p:spPr>
          <a:xfrm xmlns:a="http://schemas.openxmlformats.org/drawingml/2006/main">
            <a:off x="6934200" y="2038350"/>
            <a:ext cx="4095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100000"/>
          </a:bodyPr>
          <a:lstStyle xmlns:a="http://schemas.openxmlformats.org/drawingml/2006/main"/>
          <a:p xmlns:a="http://schemas.openxmlformats.org/drawingml/2006/main">
            <a:pPr algn="l">
              <a:defRPr sz="2400" b="1">
                <a:solidFill>
                  <a:srgbClr val="002244"/>
                </a:solidFill>
                <a:latin typeface="Arial"/>
                <a:ea typeface="Arial"/>
                <a:cs typeface="Arial"/>
              </a:defRPr>
            </a:pPr>
            <a:r>
              <a:rPr sz="2400" b="1">
                <a:solidFill>
                  <a:srgbClr val="002244"/>
                </a:solidFill>
                <a:latin typeface="Arial"/>
                <a:ea typeface="Arial"/>
                <a:cs typeface="Arial"/>
              </a:rPr>
              <a:t>Four points must agree</a:t>
            </a:r>
          </a:p>
        </p:txBody>
      </p:sp>
      <p:sp>
        <p:nvSpPr>
          <p:cNvPr id="12" name="">
            <a:extLst xmlns:a="http://schemas.openxmlformats.org/drawingml/2006/main">
              <a:ext uri="{FF2B5EF4-FFF2-40B4-BE49-F238E27FC236}">
                <a16:creationId xmlns:a16="http://schemas.microsoft.com/office/drawing/2014/main" id="{615C0B33-8265-4E7A-8F38-F5D2E6BCBD55}"/>
              </a:ext>
            </a:extLst>
          </p:cNvPr>
          <p:cNvSpPr>
            <a:spLocks xmlns:a="http://schemas.openxmlformats.org/drawingml/2006/main" noGrp="1"/>
          </p:cNvSpPr>
          <p:nvPr/>
        </p:nvSpPr>
        <p:spPr>
          <a:xfrm xmlns:a="http://schemas.openxmlformats.org/drawingml/2006/main">
            <a:off x="6934200" y="2781300"/>
            <a:ext cx="4572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200" b="1">
                <a:solidFill>
                  <a:srgbClr val="005DAA"/>
                </a:solidFill>
                <a:latin typeface="Arial"/>
                <a:ea typeface="Arial"/>
                <a:cs typeface="Arial"/>
              </a:defRPr>
            </a:pPr>
            <a:r>
              <a:rPr sz="1200" b="1">
                <a:solidFill>
                  <a:srgbClr val="005DAA"/>
                </a:solidFill>
                <a:latin typeface="Arial"/>
                <a:ea typeface="Arial"/>
                <a:cs typeface="Arial"/>
              </a:rPr>
              <a:t>01</a:t>
            </a:r>
          </a:p>
        </p:txBody>
      </p:sp>
      <p:sp>
        <p:nvSpPr>
          <p:cNvPr id="13" name="">
            <a:extLst xmlns:a="http://schemas.openxmlformats.org/drawingml/2006/main">
              <a:ext uri="{FF2B5EF4-FFF2-40B4-BE49-F238E27FC236}">
                <a16:creationId xmlns:a16="http://schemas.microsoft.com/office/drawing/2014/main" id="{0ACA5635-2389-4F2C-BF78-AFE6996FF200}"/>
              </a:ext>
            </a:extLst>
          </p:cNvPr>
          <p:cNvSpPr>
            <a:spLocks xmlns:a="http://schemas.openxmlformats.org/drawingml/2006/main" noGrp="1"/>
          </p:cNvSpPr>
          <p:nvPr/>
        </p:nvSpPr>
        <p:spPr>
          <a:xfrm xmlns:a="http://schemas.openxmlformats.org/drawingml/2006/main">
            <a:off x="7524750" y="2781300"/>
            <a:ext cx="3714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650" b="1">
                <a:solidFill>
                  <a:srgbClr val="102A43"/>
                </a:solidFill>
                <a:latin typeface="Arial"/>
                <a:ea typeface="Arial"/>
                <a:cs typeface="Arial"/>
              </a:defRPr>
            </a:pPr>
            <a:r>
              <a:rPr sz="1650" b="1">
                <a:solidFill>
                  <a:srgbClr val="102A43"/>
                </a:solidFill>
                <a:latin typeface="Arial"/>
                <a:ea typeface="Arial"/>
                <a:cs typeface="Arial"/>
              </a:rPr>
              <a:t>Aircraft registration</a:t>
            </a:r>
          </a:p>
        </p:txBody>
      </p:sp>
      <p:sp>
        <p:nvSpPr>
          <p:cNvPr id="14" name="">
            <a:extLst xmlns:a="http://schemas.openxmlformats.org/drawingml/2006/main">
              <a:ext uri="{FF2B5EF4-FFF2-40B4-BE49-F238E27FC236}">
                <a16:creationId xmlns:a16="http://schemas.microsoft.com/office/drawing/2014/main" id="{B75C60F1-3F04-4C31-A209-62DFE627CB2F}"/>
              </a:ext>
            </a:extLst>
          </p:cNvPr>
          <p:cNvSpPr>
            <a:spLocks xmlns:a="http://schemas.openxmlformats.org/drawingml/2006/main" noGrp="1"/>
          </p:cNvSpPr>
          <p:nvPr/>
        </p:nvSpPr>
        <p:spPr>
          <a:xfrm xmlns:a="http://schemas.openxmlformats.org/drawingml/2006/main">
            <a:off x="7524750" y="3295650"/>
            <a:ext cx="3333750" cy="9525"/>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D44312BE-2F4E-4861-A273-BC6817D16A76}"/>
              </a:ext>
            </a:extLst>
          </p:cNvPr>
          <p:cNvSpPr>
            <a:spLocks xmlns:a="http://schemas.openxmlformats.org/drawingml/2006/main" noGrp="1"/>
          </p:cNvSpPr>
          <p:nvPr/>
        </p:nvSpPr>
        <p:spPr>
          <a:xfrm xmlns:a="http://schemas.openxmlformats.org/drawingml/2006/main">
            <a:off x="6934200" y="3524250"/>
            <a:ext cx="4572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200" b="1">
                <a:solidFill>
                  <a:srgbClr val="005DAA"/>
                </a:solidFill>
                <a:latin typeface="Arial"/>
                <a:ea typeface="Arial"/>
                <a:cs typeface="Arial"/>
              </a:defRPr>
            </a:pPr>
            <a:r>
              <a:rPr sz="1200" b="1">
                <a:solidFill>
                  <a:srgbClr val="005DAA"/>
                </a:solidFill>
                <a:latin typeface="Arial"/>
                <a:ea typeface="Arial"/>
                <a:cs typeface="Arial"/>
              </a:rPr>
              <a:t>02</a:t>
            </a:r>
          </a:p>
        </p:txBody>
      </p:sp>
      <p:sp>
        <p:nvSpPr>
          <p:cNvPr id="16" name="">
            <a:extLst xmlns:a="http://schemas.openxmlformats.org/drawingml/2006/main">
              <a:ext uri="{FF2B5EF4-FFF2-40B4-BE49-F238E27FC236}">
                <a16:creationId xmlns:a16="http://schemas.microsoft.com/office/drawing/2014/main" id="{8CA779FC-E5E1-4810-A1AD-BCA4DD51693C}"/>
              </a:ext>
            </a:extLst>
          </p:cNvPr>
          <p:cNvSpPr>
            <a:spLocks xmlns:a="http://schemas.openxmlformats.org/drawingml/2006/main" noGrp="1"/>
          </p:cNvSpPr>
          <p:nvPr/>
        </p:nvSpPr>
        <p:spPr>
          <a:xfrm xmlns:a="http://schemas.openxmlformats.org/drawingml/2006/main">
            <a:off x="7524750" y="3524250"/>
            <a:ext cx="3714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650" b="1">
                <a:solidFill>
                  <a:srgbClr val="102A43"/>
                </a:solidFill>
                <a:latin typeface="Arial"/>
                <a:ea typeface="Arial"/>
                <a:cs typeface="Arial"/>
              </a:defRPr>
            </a:pPr>
            <a:r>
              <a:rPr sz="1650" b="1">
                <a:solidFill>
                  <a:srgbClr val="102A43"/>
                </a:solidFill>
                <a:latin typeface="Arial"/>
                <a:ea typeface="Arial"/>
                <a:cs typeface="Arial"/>
              </a:rPr>
              <a:t>Fuel type and grade</a:t>
            </a:r>
          </a:p>
        </p:txBody>
      </p:sp>
      <p:sp>
        <p:nvSpPr>
          <p:cNvPr id="17" name="">
            <a:extLst xmlns:a="http://schemas.openxmlformats.org/drawingml/2006/main">
              <a:ext uri="{FF2B5EF4-FFF2-40B4-BE49-F238E27FC236}">
                <a16:creationId xmlns:a16="http://schemas.microsoft.com/office/drawing/2014/main" id="{7CD1DB14-D561-490F-87F6-B448161E10DA}"/>
              </a:ext>
            </a:extLst>
          </p:cNvPr>
          <p:cNvSpPr>
            <a:spLocks xmlns:a="http://schemas.openxmlformats.org/drawingml/2006/main" noGrp="1"/>
          </p:cNvSpPr>
          <p:nvPr/>
        </p:nvSpPr>
        <p:spPr>
          <a:xfrm xmlns:a="http://schemas.openxmlformats.org/drawingml/2006/main">
            <a:off x="7524750" y="4038600"/>
            <a:ext cx="3333750" cy="9525"/>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1B502DB3-38BF-4960-B379-1CFEB4CE2F94}"/>
              </a:ext>
            </a:extLst>
          </p:cNvPr>
          <p:cNvSpPr>
            <a:spLocks xmlns:a="http://schemas.openxmlformats.org/drawingml/2006/main" noGrp="1"/>
          </p:cNvSpPr>
          <p:nvPr/>
        </p:nvSpPr>
        <p:spPr>
          <a:xfrm xmlns:a="http://schemas.openxmlformats.org/drawingml/2006/main">
            <a:off x="6934200" y="4267200"/>
            <a:ext cx="4572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200" b="1">
                <a:solidFill>
                  <a:srgbClr val="005DAA"/>
                </a:solidFill>
                <a:latin typeface="Arial"/>
                <a:ea typeface="Arial"/>
                <a:cs typeface="Arial"/>
              </a:defRPr>
            </a:pPr>
            <a:r>
              <a:rPr sz="1200" b="1">
                <a:solidFill>
                  <a:srgbClr val="005DAA"/>
                </a:solidFill>
                <a:latin typeface="Arial"/>
                <a:ea typeface="Arial"/>
                <a:cs typeface="Arial"/>
              </a:rPr>
              <a:t>03</a:t>
            </a:r>
          </a:p>
        </p:txBody>
      </p:sp>
      <p:sp>
        <p:nvSpPr>
          <p:cNvPr id="19" name="">
            <a:extLst xmlns:a="http://schemas.openxmlformats.org/drawingml/2006/main">
              <a:ext uri="{FF2B5EF4-FFF2-40B4-BE49-F238E27FC236}">
                <a16:creationId xmlns:a16="http://schemas.microsoft.com/office/drawing/2014/main" id="{DAA5B27B-904F-412E-86D7-761FC124C9B9}"/>
              </a:ext>
            </a:extLst>
          </p:cNvPr>
          <p:cNvSpPr>
            <a:spLocks xmlns:a="http://schemas.openxmlformats.org/drawingml/2006/main" noGrp="1"/>
          </p:cNvSpPr>
          <p:nvPr/>
        </p:nvSpPr>
        <p:spPr>
          <a:xfrm xmlns:a="http://schemas.openxmlformats.org/drawingml/2006/main">
            <a:off x="7524750" y="4267200"/>
            <a:ext cx="3714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94697"/>
          </a:bodyPr>
          <a:lstStyle xmlns:a="http://schemas.openxmlformats.org/drawingml/2006/main"/>
          <a:p xmlns:a="http://schemas.openxmlformats.org/drawingml/2006/main">
            <a:pPr algn="l">
              <a:defRPr sz="1650" b="1">
                <a:solidFill>
                  <a:srgbClr val="102A43"/>
                </a:solidFill>
                <a:latin typeface="Arial"/>
                <a:ea typeface="Arial"/>
                <a:cs typeface="Arial"/>
              </a:defRPr>
            </a:pPr>
            <a:r>
              <a:rPr sz="1650" b="1">
                <a:solidFill>
                  <a:srgbClr val="102A43"/>
                </a:solidFill>
                <a:latin typeface="Arial"/>
                <a:ea typeface="Arial"/>
                <a:cs typeface="Arial"/>
              </a:rPr>
              <a:t>Requested quantity and tank distribution</a:t>
            </a:r>
          </a:p>
        </p:txBody>
      </p:sp>
      <p:sp>
        <p:nvSpPr>
          <p:cNvPr id="20" name="">
            <a:extLst xmlns:a="http://schemas.openxmlformats.org/drawingml/2006/main">
              <a:ext uri="{FF2B5EF4-FFF2-40B4-BE49-F238E27FC236}">
                <a16:creationId xmlns:a16="http://schemas.microsoft.com/office/drawing/2014/main" id="{F583007D-CDBE-42C0-9CEA-1EFE90CE8081}"/>
              </a:ext>
            </a:extLst>
          </p:cNvPr>
          <p:cNvSpPr>
            <a:spLocks xmlns:a="http://schemas.openxmlformats.org/drawingml/2006/main" noGrp="1"/>
          </p:cNvSpPr>
          <p:nvPr/>
        </p:nvSpPr>
        <p:spPr>
          <a:xfrm xmlns:a="http://schemas.openxmlformats.org/drawingml/2006/main">
            <a:off x="7524750" y="4781550"/>
            <a:ext cx="3333750" cy="9525"/>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274242BF-1EF5-49A9-BA22-29BB2900F755}"/>
              </a:ext>
            </a:extLst>
          </p:cNvPr>
          <p:cNvSpPr>
            <a:spLocks xmlns:a="http://schemas.openxmlformats.org/drawingml/2006/main" noGrp="1"/>
          </p:cNvSpPr>
          <p:nvPr/>
        </p:nvSpPr>
        <p:spPr>
          <a:xfrm xmlns:a="http://schemas.openxmlformats.org/drawingml/2006/main">
            <a:off x="6934200" y="5010150"/>
            <a:ext cx="4572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200" b="1">
                <a:solidFill>
                  <a:srgbClr val="005DAA"/>
                </a:solidFill>
                <a:latin typeface="Arial"/>
                <a:ea typeface="Arial"/>
                <a:cs typeface="Arial"/>
              </a:defRPr>
            </a:pPr>
            <a:r>
              <a:rPr sz="1200" b="1">
                <a:solidFill>
                  <a:srgbClr val="005DAA"/>
                </a:solidFill>
                <a:latin typeface="Arial"/>
                <a:ea typeface="Arial"/>
                <a:cs typeface="Arial"/>
              </a:rPr>
              <a:t>04</a:t>
            </a:r>
          </a:p>
        </p:txBody>
      </p:sp>
      <p:sp>
        <p:nvSpPr>
          <p:cNvPr id="22" name="">
            <a:extLst xmlns:a="http://schemas.openxmlformats.org/drawingml/2006/main">
              <a:ext uri="{FF2B5EF4-FFF2-40B4-BE49-F238E27FC236}">
                <a16:creationId xmlns:a16="http://schemas.microsoft.com/office/drawing/2014/main" id="{62835DBC-E3C7-4DAD-8FDA-26BEF9517410}"/>
              </a:ext>
            </a:extLst>
          </p:cNvPr>
          <p:cNvSpPr>
            <a:spLocks xmlns:a="http://schemas.openxmlformats.org/drawingml/2006/main" noGrp="1"/>
          </p:cNvSpPr>
          <p:nvPr/>
        </p:nvSpPr>
        <p:spPr>
          <a:xfrm xmlns:a="http://schemas.openxmlformats.org/drawingml/2006/main">
            <a:off x="7524750" y="5010150"/>
            <a:ext cx="3714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1650" b="1">
                <a:solidFill>
                  <a:srgbClr val="102A43"/>
                </a:solidFill>
                <a:latin typeface="Arial"/>
                <a:ea typeface="Arial"/>
                <a:cs typeface="Arial"/>
              </a:defRPr>
            </a:pPr>
            <a:r>
              <a:rPr sz="1650" b="1">
                <a:solidFill>
                  <a:srgbClr val="102A43"/>
                </a:solidFill>
                <a:latin typeface="Arial"/>
                <a:ea typeface="Arial"/>
                <a:cs typeface="Arial"/>
              </a:rPr>
              <a:t>Required additives</a:t>
            </a:r>
          </a:p>
        </p:txBody>
      </p:sp>
      <p:sp>
        <p:nvSpPr>
          <p:cNvPr id="23" name="">
            <a:extLst xmlns:a="http://schemas.openxmlformats.org/drawingml/2006/main">
              <a:ext uri="{FF2B5EF4-FFF2-40B4-BE49-F238E27FC236}">
                <a16:creationId xmlns:a16="http://schemas.microsoft.com/office/drawing/2014/main" id="{9D20FD63-2B00-4214-9514-CA4D3A060CC9}"/>
              </a:ext>
            </a:extLst>
          </p:cNvPr>
          <p:cNvSpPr>
            <a:spLocks xmlns:a="http://schemas.openxmlformats.org/drawingml/2006/main" noGrp="1"/>
          </p:cNvSpPr>
          <p:nvPr/>
        </p:nvSpPr>
        <p:spPr>
          <a:xfrm xmlns:a="http://schemas.openxmlformats.org/drawingml/2006/main">
            <a:off x="7524750" y="5524500"/>
            <a:ext cx="3333750" cy="9525"/>
          </a:xfrm>
          <a:prstGeom xmlns:a="http://schemas.openxmlformats.org/drawingml/2006/main" prst="rect">
            <a:avLst/>
          </a:prstGeom>
          <a:solidFill xmlns:a="http://schemas.openxmlformats.org/drawingml/2006/main">
            <a:srgbClr val="E7EEF4"/>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6FFB1E4D-5116-4DDB-BF99-CE1A7EDFA432}"/>
              </a:ext>
            </a:extLst>
          </p:cNvPr>
          <p:cNvSpPr>
            <a:spLocks xmlns:a="http://schemas.openxmlformats.org/drawingml/2006/main" noGrp="1"/>
          </p:cNvSpPr>
          <p:nvPr/>
        </p:nvSpPr>
        <p:spPr>
          <a:xfrm xmlns:a="http://schemas.openxmlformats.org/drawingml/2006/main">
            <a:off x="6934200" y="5886450"/>
            <a:ext cx="4191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t">
            <a:normAutofit fontScale="96734"/>
          </a:bodyPr>
          <a:lstStyle xmlns:a="http://schemas.openxmlformats.org/drawingml/2006/main"/>
          <a:p xmlns:a="http://schemas.openxmlformats.org/drawingml/2006/main">
            <a:pPr algn="l">
              <a:defRPr sz="1650" b="1">
                <a:solidFill>
                  <a:srgbClr val="C83E3E"/>
                </a:solidFill>
                <a:latin typeface="Arial"/>
                <a:ea typeface="Arial"/>
                <a:cs typeface="Arial"/>
              </a:defRPr>
            </a:pPr>
            <a:r>
              <a:rPr sz="1650" b="1">
                <a:solidFill>
                  <a:srgbClr val="C83E3E"/>
                </a:solidFill>
                <a:latin typeface="Arial"/>
                <a:ea typeface="Arial"/>
                <a:cs typeface="Arial"/>
              </a:rPr>
              <a:t>If anything does not match, stop and verify.</a:t>
            </a:r>
          </a:p>
        </p:txBody>
      </p:sp>
      <p:sp>
        <p:nvSpPr>
          <p:cNvPr id="25" name="">
            <a:extLst xmlns:a="http://schemas.openxmlformats.org/drawingml/2006/main">
              <a:ext uri="{FF2B5EF4-FFF2-40B4-BE49-F238E27FC236}">
                <a16:creationId xmlns:a16="http://schemas.microsoft.com/office/drawing/2014/main" id="{A0DE6E3D-E36B-438F-B661-B1FF61A65338}"/>
              </a:ext>
            </a:extLst>
          </p:cNvPr>
          <p:cNvSpPr>
            <a:spLocks xmlns:a="http://schemas.openxmlformats.org/drawingml/2006/main" noGrp="1"/>
          </p:cNvSpPr>
          <p:nvPr/>
        </p:nvSpPr>
        <p:spPr>
          <a:xfrm xmlns:a="http://schemas.openxmlformats.org/drawingml/2006/main">
            <a:off x="514350" y="6534150"/>
            <a:ext cx="542925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l">
              <a:defRPr sz="825" b="0">
                <a:solidFill>
                  <a:srgbClr val="486581"/>
                </a:solidFill>
                <a:latin typeface="Arial"/>
                <a:ea typeface="Arial"/>
                <a:cs typeface="Arial"/>
              </a:defRPr>
            </a:pPr>
            <a:r>
              <a:rPr sz="825" b="0">
                <a:solidFill>
                  <a:srgbClr val="486581"/>
                </a:solidFill>
                <a:latin typeface="Arial"/>
                <a:ea typeface="Arial"/>
                <a:cs typeface="Arial"/>
              </a:rPr>
              <a:t>Independent portfolio concept. Not affiliated with United Airlines.</a:t>
            </a:r>
          </a:p>
        </p:txBody>
      </p:sp>
      <p:sp>
        <p:nvSpPr>
          <p:cNvPr id="26" name="map-9">
            <a:hlinkClick xmlns:a="http://schemas.openxmlformats.org/drawingml/2006/main" xmlns:r="http://schemas.openxmlformats.org/officeDocument/2006/relationships" r:id="rId1" action="ppaction://hlinksldjump"/>
            <a:extLst xmlns:a="http://schemas.openxmlformats.org/drawingml/2006/main">
              <a:ext uri="{FF2B5EF4-FFF2-40B4-BE49-F238E27FC236}">
                <a16:creationId xmlns:a16="http://schemas.microsoft.com/office/drawing/2014/main" id="{20DF1089-5DD9-4FEF-B617-5B421F563624}"/>
              </a:ext>
            </a:extLst>
          </p:cNvPr>
          <p:cNvSpPr>
            <a:spLocks xmlns:a="http://schemas.openxmlformats.org/drawingml/2006/main" noGrp="1"/>
          </p:cNvSpPr>
          <p:nvPr/>
        </p:nvSpPr>
        <p:spPr>
          <a:xfrm xmlns:a="http://schemas.openxmlformats.org/drawingml/2006/main">
            <a:off x="10648950" y="6477000"/>
            <a:ext cx="552450" cy="247650"/>
          </a:xfrm>
          <a:prstGeom xmlns:a="http://schemas.openxmlformats.org/drawingml/2006/main" prst="roundRect">
            <a:avLst>
              <a:gd name="adj" fmla="val 50000"/>
            </a:avLst>
          </a:prstGeom>
          <a:solidFill xmlns:a="http://schemas.openxmlformats.org/drawingml/2006/main">
            <a:srgbClr val="DFF4FC"/>
          </a:solidFill>
          <a:ln xmlns:a="http://schemas.openxmlformats.org/drawingml/2006/main" w="9525">
            <a:solidFill>
              <a:srgbClr val="B8DDEB"/>
            </a:solidFill>
            <a:prstDash val="solid"/>
          </a:ln>
        </p:spPr>
        <p:txBody>
          <a:bodyPr xmlns:a="http://schemas.openxmlformats.org/drawingml/2006/main" lIns="38100" tIns="0" rIns="38100" bIns="0" anchor="ctr">
            <a:normAutofit fontScale="100000"/>
          </a:bodyPr>
          <a:lstStyle xmlns:a="http://schemas.openxmlformats.org/drawingml/2006/main"/>
          <a:p xmlns:a="http://schemas.openxmlformats.org/drawingml/2006/main">
            <a:pPr algn="ctr">
              <a:defRPr sz="975" b="1">
                <a:solidFill>
                  <a:srgbClr val="005DAA"/>
                </a:solidFill>
                <a:latin typeface="Arial"/>
                <a:ea typeface="Arial"/>
                <a:cs typeface="Arial"/>
              </a:defRPr>
            </a:pPr>
            <a:r>
              <a:rPr sz="975" b="1">
                <a:solidFill>
                  <a:srgbClr val="005DAA"/>
                </a:solidFill>
                <a:latin typeface="Arial"/>
                <a:ea typeface="Arial"/>
                <a:cs typeface="Arial"/>
              </a:rPr>
              <a:t>MAP</a:t>
            </a:r>
          </a:p>
        </p:txBody>
      </p:sp>
      <p:sp>
        <p:nvSpPr>
          <p:cNvPr id="27" name="">
            <a:extLst xmlns:a="http://schemas.openxmlformats.org/drawingml/2006/main">
              <a:ext uri="{FF2B5EF4-FFF2-40B4-BE49-F238E27FC236}">
                <a16:creationId xmlns:a16="http://schemas.microsoft.com/office/drawing/2014/main" id="{F54361F5-76E3-47F0-8008-6BDBA09DD930}"/>
              </a:ext>
            </a:extLst>
          </p:cNvPr>
          <p:cNvSpPr>
            <a:spLocks xmlns:a="http://schemas.openxmlformats.org/drawingml/2006/main" noGrp="1"/>
          </p:cNvSpPr>
          <p:nvPr/>
        </p:nvSpPr>
        <p:spPr>
          <a:xfrm xmlns:a="http://schemas.openxmlformats.org/drawingml/2006/main">
            <a:off x="11334750" y="6515100"/>
            <a:ext cx="381000" cy="171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lIns="0" tIns="0" rIns="0" bIns="0" anchor="ctr">
            <a:normAutofit fontScale="100000"/>
          </a:bodyPr>
          <a:lstStyle xmlns:a="http://schemas.openxmlformats.org/drawingml/2006/main"/>
          <a:p xmlns:a="http://schemas.openxmlformats.org/drawingml/2006/main">
            <a:pPr algn="r">
              <a:defRPr sz="900" b="1">
                <a:solidFill>
                  <a:srgbClr val="486581"/>
                </a:solidFill>
                <a:latin typeface="Arial"/>
                <a:ea typeface="Arial"/>
                <a:cs typeface="Arial"/>
              </a:defRPr>
            </a:pPr>
            <a:r>
              <a:rPr sz="900" b="1">
                <a:solidFill>
                  <a:srgbClr val="486581"/>
                </a:solidFill>
                <a:latin typeface="Arial"/>
                <a:ea typeface="Arial"/>
                <a:cs typeface="Arial"/>
              </a:rPr>
              <a:t>09</a:t>
            </a:r>
          </a:p>
        </p:txBody>
      </p:sp>
    </p:spTree>
    <p:transition spd="fast">
      <p:push dir="l"/>
    </p:transition>
    <p:extLst>
      <p:ext uri="{BB962C8B-B14F-4D97-AF65-F5344CB8AC3E}">
        <p14:creationId xmlns:p14="http://schemas.microsoft.com/office/powerpoint/2010/main" val="1686299549"/>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2026-08-19T15:35:20.0860000Z</dcterms:created>
  <dcterms:modified xsi:type="dcterms:W3CDTF">2026-08-19T15:35:20.0860000Z</dcterms:modified>
</coreProperties>
</file>